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93" r:id="rId5"/>
    <p:sldId id="257" r:id="rId6"/>
    <p:sldId id="258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26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5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440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00844-4E47-4F60-B791-912F76A21BB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176020C-0D10-4568-89FB-E0690D9E5C5D}">
      <dgm:prSet phldrT="[Text]"/>
      <dgm:spPr/>
      <dgm:t>
        <a:bodyPr/>
        <a:lstStyle/>
        <a:p>
          <a:r>
            <a:rPr lang="en-US" dirty="0"/>
            <a:t>Business as Usual</a:t>
          </a:r>
          <a:endParaRPr lang="en-CA" dirty="0"/>
        </a:p>
      </dgm:t>
    </dgm:pt>
    <dgm:pt modelId="{97452E2B-2A49-41BD-9A03-F4E2308EEE59}" type="parTrans" cxnId="{CCC19B72-A8C5-4CEF-8A5D-FEFAB10D9BBF}">
      <dgm:prSet/>
      <dgm:spPr/>
      <dgm:t>
        <a:bodyPr/>
        <a:lstStyle/>
        <a:p>
          <a:endParaRPr lang="en-CA"/>
        </a:p>
      </dgm:t>
    </dgm:pt>
    <dgm:pt modelId="{4B2056C9-D156-45D4-B981-44C1994B12A2}" type="sibTrans" cxnId="{CCC19B72-A8C5-4CEF-8A5D-FEFAB10D9BBF}">
      <dgm:prSet/>
      <dgm:spPr/>
      <dgm:t>
        <a:bodyPr/>
        <a:lstStyle/>
        <a:p>
          <a:endParaRPr lang="en-CA"/>
        </a:p>
      </dgm:t>
    </dgm:pt>
    <dgm:pt modelId="{264CDBB4-0649-4003-8B69-79BEE9FFC8CE}">
      <dgm:prSet phldrT="[Text]"/>
      <dgm:spPr/>
      <dgm:t>
        <a:bodyPr/>
        <a:lstStyle/>
        <a:p>
          <a:r>
            <a:rPr lang="en-US" dirty="0"/>
            <a:t>2019 Load Forecast</a:t>
          </a:r>
          <a:endParaRPr lang="en-CA" dirty="0"/>
        </a:p>
      </dgm:t>
    </dgm:pt>
    <dgm:pt modelId="{27A0D824-68F2-4D2C-8DD9-C1CC024DB7E8}" type="parTrans" cxnId="{FFDD556C-B0EE-49F4-989E-BC99106484D9}">
      <dgm:prSet/>
      <dgm:spPr/>
      <dgm:t>
        <a:bodyPr/>
        <a:lstStyle/>
        <a:p>
          <a:endParaRPr lang="en-CA"/>
        </a:p>
      </dgm:t>
    </dgm:pt>
    <dgm:pt modelId="{D9ECC244-521F-476C-BD0E-2416846B0522}" type="sibTrans" cxnId="{FFDD556C-B0EE-49F4-989E-BC99106484D9}">
      <dgm:prSet/>
      <dgm:spPr/>
      <dgm:t>
        <a:bodyPr/>
        <a:lstStyle/>
        <a:p>
          <a:endParaRPr lang="en-CA"/>
        </a:p>
      </dgm:t>
    </dgm:pt>
    <dgm:pt modelId="{20CC6247-88E5-47FD-B535-1F9301B2D077}">
      <dgm:prSet phldrT="[Text]"/>
      <dgm:spPr/>
      <dgm:t>
        <a:bodyPr/>
        <a:lstStyle/>
        <a:p>
          <a:r>
            <a:rPr lang="en-US" dirty="0"/>
            <a:t>Moderate Electrification</a:t>
          </a:r>
          <a:endParaRPr lang="en-CA" dirty="0"/>
        </a:p>
      </dgm:t>
    </dgm:pt>
    <dgm:pt modelId="{F9892ABD-7025-4CC5-BEF7-7388DE4BB18C}" type="parTrans" cxnId="{A0B30EBB-BF09-4CE6-8A33-F81DB7EEE1C0}">
      <dgm:prSet/>
      <dgm:spPr/>
      <dgm:t>
        <a:bodyPr/>
        <a:lstStyle/>
        <a:p>
          <a:endParaRPr lang="en-CA"/>
        </a:p>
      </dgm:t>
    </dgm:pt>
    <dgm:pt modelId="{2BB8D512-554C-43EC-BE74-4B1F815C7087}" type="sibTrans" cxnId="{A0B30EBB-BF09-4CE6-8A33-F81DB7EEE1C0}">
      <dgm:prSet/>
      <dgm:spPr/>
      <dgm:t>
        <a:bodyPr/>
        <a:lstStyle/>
        <a:p>
          <a:endParaRPr lang="en-CA"/>
        </a:p>
      </dgm:t>
    </dgm:pt>
    <dgm:pt modelId="{3DC3528A-9B8D-4D1C-9D2C-06E7CA072BC7}">
      <dgm:prSet phldrT="[Text]"/>
      <dgm:spPr/>
      <dgm:t>
        <a:bodyPr/>
        <a:lstStyle/>
        <a:p>
          <a:r>
            <a:rPr lang="en-US" dirty="0"/>
            <a:t>Moderate Space and Water Heating</a:t>
          </a:r>
          <a:endParaRPr lang="en-CA" dirty="0"/>
        </a:p>
      </dgm:t>
    </dgm:pt>
    <dgm:pt modelId="{FD4DE965-3050-4323-834F-1D4BAD3040FD}" type="parTrans" cxnId="{206C537B-75D8-40F2-8907-A97C0DFA5F66}">
      <dgm:prSet/>
      <dgm:spPr/>
      <dgm:t>
        <a:bodyPr/>
        <a:lstStyle/>
        <a:p>
          <a:endParaRPr lang="en-CA"/>
        </a:p>
      </dgm:t>
    </dgm:pt>
    <dgm:pt modelId="{40020A8A-1873-45A7-9E33-8DCB19555FAD}" type="sibTrans" cxnId="{206C537B-75D8-40F2-8907-A97C0DFA5F66}">
      <dgm:prSet/>
      <dgm:spPr/>
      <dgm:t>
        <a:bodyPr/>
        <a:lstStyle/>
        <a:p>
          <a:endParaRPr lang="en-CA"/>
        </a:p>
      </dgm:t>
    </dgm:pt>
    <dgm:pt modelId="{28928CAD-7A0C-472E-9D96-B5891B689CEA}">
      <dgm:prSet phldrT="[Text]"/>
      <dgm:spPr/>
      <dgm:t>
        <a:bodyPr/>
        <a:lstStyle/>
        <a:p>
          <a:r>
            <a:rPr lang="en-US" dirty="0"/>
            <a:t>Moderate EV</a:t>
          </a:r>
          <a:endParaRPr lang="en-CA" dirty="0"/>
        </a:p>
      </dgm:t>
    </dgm:pt>
    <dgm:pt modelId="{5AFB7DB9-5647-42A6-8BFA-8B6852ADF9AC}" type="parTrans" cxnId="{4DD96099-76F1-4F90-9664-DBFCD15927F6}">
      <dgm:prSet/>
      <dgm:spPr/>
      <dgm:t>
        <a:bodyPr/>
        <a:lstStyle/>
        <a:p>
          <a:endParaRPr lang="en-CA"/>
        </a:p>
      </dgm:t>
    </dgm:pt>
    <dgm:pt modelId="{D9001D10-59CB-4C19-AF2E-4F30680CD1E0}" type="sibTrans" cxnId="{4DD96099-76F1-4F90-9664-DBFCD15927F6}">
      <dgm:prSet/>
      <dgm:spPr/>
      <dgm:t>
        <a:bodyPr/>
        <a:lstStyle/>
        <a:p>
          <a:endParaRPr lang="en-CA"/>
        </a:p>
      </dgm:t>
    </dgm:pt>
    <dgm:pt modelId="{78745E0D-04D4-4E0C-BE97-4A77BD4793A8}">
      <dgm:prSet phldrT="[Text]"/>
      <dgm:spPr/>
      <dgm:t>
        <a:bodyPr/>
        <a:lstStyle/>
        <a:p>
          <a:r>
            <a:rPr lang="en-US" dirty="0"/>
            <a:t>High Electrification</a:t>
          </a:r>
          <a:endParaRPr lang="en-CA" dirty="0"/>
        </a:p>
      </dgm:t>
    </dgm:pt>
    <dgm:pt modelId="{1FB66A10-5594-4117-8AB0-9FAC895E8E79}" type="parTrans" cxnId="{7E799493-BE9E-4220-813D-0E7D2E186E4A}">
      <dgm:prSet/>
      <dgm:spPr/>
      <dgm:t>
        <a:bodyPr/>
        <a:lstStyle/>
        <a:p>
          <a:endParaRPr lang="en-CA"/>
        </a:p>
      </dgm:t>
    </dgm:pt>
    <dgm:pt modelId="{B99C7F17-C4EF-4FF6-BBC0-86BBD1210AC5}" type="sibTrans" cxnId="{7E799493-BE9E-4220-813D-0E7D2E186E4A}">
      <dgm:prSet/>
      <dgm:spPr/>
      <dgm:t>
        <a:bodyPr/>
        <a:lstStyle/>
        <a:p>
          <a:endParaRPr lang="en-CA"/>
        </a:p>
      </dgm:t>
    </dgm:pt>
    <dgm:pt modelId="{41217EA8-DAF9-4301-8519-6D5BBF7B54FB}">
      <dgm:prSet phldrT="[Text]"/>
      <dgm:spPr/>
      <dgm:t>
        <a:bodyPr/>
        <a:lstStyle/>
        <a:p>
          <a:r>
            <a:rPr lang="en-US" dirty="0"/>
            <a:t>High Space &amp; Water Heating</a:t>
          </a:r>
          <a:endParaRPr lang="en-CA" dirty="0"/>
        </a:p>
      </dgm:t>
    </dgm:pt>
    <dgm:pt modelId="{D3874435-E032-4FBA-917D-F336A9686E15}" type="parTrans" cxnId="{30856783-20D1-4A6C-9948-CD6E640DC1AD}">
      <dgm:prSet/>
      <dgm:spPr/>
      <dgm:t>
        <a:bodyPr/>
        <a:lstStyle/>
        <a:p>
          <a:endParaRPr lang="en-CA"/>
        </a:p>
      </dgm:t>
    </dgm:pt>
    <dgm:pt modelId="{870B49A6-B1A2-4C0A-A342-1E6B9EC8B20B}" type="sibTrans" cxnId="{30856783-20D1-4A6C-9948-CD6E640DC1AD}">
      <dgm:prSet/>
      <dgm:spPr/>
      <dgm:t>
        <a:bodyPr/>
        <a:lstStyle/>
        <a:p>
          <a:endParaRPr lang="en-CA"/>
        </a:p>
      </dgm:t>
    </dgm:pt>
    <dgm:pt modelId="{09229AA0-8B30-454D-B732-FD082683BE01}">
      <dgm:prSet phldrT="[Text]"/>
      <dgm:spPr/>
      <dgm:t>
        <a:bodyPr/>
        <a:lstStyle/>
        <a:p>
          <a:r>
            <a:rPr lang="en-US" dirty="0"/>
            <a:t>High EV</a:t>
          </a:r>
          <a:endParaRPr lang="en-CA" dirty="0"/>
        </a:p>
      </dgm:t>
    </dgm:pt>
    <dgm:pt modelId="{CB920F92-EE0E-42DB-8F5F-C0347EE50F0D}" type="parTrans" cxnId="{40872079-2DC7-41E3-AB06-AB66DA43F696}">
      <dgm:prSet/>
      <dgm:spPr/>
      <dgm:t>
        <a:bodyPr/>
        <a:lstStyle/>
        <a:p>
          <a:endParaRPr lang="en-CA"/>
        </a:p>
      </dgm:t>
    </dgm:pt>
    <dgm:pt modelId="{4E6CDD4F-A966-4522-8A6A-8DCE3A076DFA}" type="sibTrans" cxnId="{40872079-2DC7-41E3-AB06-AB66DA43F696}">
      <dgm:prSet/>
      <dgm:spPr/>
      <dgm:t>
        <a:bodyPr/>
        <a:lstStyle/>
        <a:p>
          <a:endParaRPr lang="en-CA"/>
        </a:p>
      </dgm:t>
    </dgm:pt>
    <dgm:pt modelId="{5D6AC048-87C5-4456-8E00-BC08EC9242E1}" type="pres">
      <dgm:prSet presAssocID="{9D500844-4E47-4F60-B791-912F76A21BB3}" presName="theList" presStyleCnt="0">
        <dgm:presLayoutVars>
          <dgm:dir/>
          <dgm:animLvl val="lvl"/>
          <dgm:resizeHandles val="exact"/>
        </dgm:presLayoutVars>
      </dgm:prSet>
      <dgm:spPr/>
    </dgm:pt>
    <dgm:pt modelId="{5123E5C4-DAF9-401F-9165-CD7B3E792836}" type="pres">
      <dgm:prSet presAssocID="{9176020C-0D10-4568-89FB-E0690D9E5C5D}" presName="compNode" presStyleCnt="0"/>
      <dgm:spPr/>
    </dgm:pt>
    <dgm:pt modelId="{6909D8CE-2EBE-41EF-AC30-05EAE26DB6E1}" type="pres">
      <dgm:prSet presAssocID="{9176020C-0D10-4568-89FB-E0690D9E5C5D}" presName="aNode" presStyleLbl="bgShp" presStyleIdx="0" presStyleCnt="3"/>
      <dgm:spPr/>
    </dgm:pt>
    <dgm:pt modelId="{36896495-6C4E-45D2-AD4D-FE173D7554B8}" type="pres">
      <dgm:prSet presAssocID="{9176020C-0D10-4568-89FB-E0690D9E5C5D}" presName="textNode" presStyleLbl="bgShp" presStyleIdx="0" presStyleCnt="3"/>
      <dgm:spPr/>
    </dgm:pt>
    <dgm:pt modelId="{C5E836BC-B1AC-4638-918D-30A9F87D50B8}" type="pres">
      <dgm:prSet presAssocID="{9176020C-0D10-4568-89FB-E0690D9E5C5D}" presName="compChildNode" presStyleCnt="0"/>
      <dgm:spPr/>
    </dgm:pt>
    <dgm:pt modelId="{AFDA36B8-C34C-4402-B9D6-D93C8942560D}" type="pres">
      <dgm:prSet presAssocID="{9176020C-0D10-4568-89FB-E0690D9E5C5D}" presName="theInnerList" presStyleCnt="0"/>
      <dgm:spPr/>
    </dgm:pt>
    <dgm:pt modelId="{B78057B1-3483-417F-86FB-4827DAA1F85D}" type="pres">
      <dgm:prSet presAssocID="{264CDBB4-0649-4003-8B69-79BEE9FFC8CE}" presName="childNode" presStyleLbl="node1" presStyleIdx="0" presStyleCnt="5">
        <dgm:presLayoutVars>
          <dgm:bulletEnabled val="1"/>
        </dgm:presLayoutVars>
      </dgm:prSet>
      <dgm:spPr/>
    </dgm:pt>
    <dgm:pt modelId="{379B2685-5045-46F9-954F-1B1571627451}" type="pres">
      <dgm:prSet presAssocID="{9176020C-0D10-4568-89FB-E0690D9E5C5D}" presName="aSpace" presStyleCnt="0"/>
      <dgm:spPr/>
    </dgm:pt>
    <dgm:pt modelId="{93AE80CA-FC55-43FA-853E-8478764B3BA4}" type="pres">
      <dgm:prSet presAssocID="{20CC6247-88E5-47FD-B535-1F9301B2D077}" presName="compNode" presStyleCnt="0"/>
      <dgm:spPr/>
    </dgm:pt>
    <dgm:pt modelId="{D047D76B-EAFB-499A-B47B-C88E1021B323}" type="pres">
      <dgm:prSet presAssocID="{20CC6247-88E5-47FD-B535-1F9301B2D077}" presName="aNode" presStyleLbl="bgShp" presStyleIdx="1" presStyleCnt="3"/>
      <dgm:spPr/>
    </dgm:pt>
    <dgm:pt modelId="{D1978F48-0B48-4955-9022-29CA32D6D7EC}" type="pres">
      <dgm:prSet presAssocID="{20CC6247-88E5-47FD-B535-1F9301B2D077}" presName="textNode" presStyleLbl="bgShp" presStyleIdx="1" presStyleCnt="3"/>
      <dgm:spPr/>
    </dgm:pt>
    <dgm:pt modelId="{0395F393-C58E-4A3A-8B56-390796819B23}" type="pres">
      <dgm:prSet presAssocID="{20CC6247-88E5-47FD-B535-1F9301B2D077}" presName="compChildNode" presStyleCnt="0"/>
      <dgm:spPr/>
    </dgm:pt>
    <dgm:pt modelId="{27D2F556-B6AC-4FA4-A028-62C67A460741}" type="pres">
      <dgm:prSet presAssocID="{20CC6247-88E5-47FD-B535-1F9301B2D077}" presName="theInnerList" presStyleCnt="0"/>
      <dgm:spPr/>
    </dgm:pt>
    <dgm:pt modelId="{65FC725C-758E-484F-A004-E3FBF6DA6579}" type="pres">
      <dgm:prSet presAssocID="{3DC3528A-9B8D-4D1C-9D2C-06E7CA072BC7}" presName="childNode" presStyleLbl="node1" presStyleIdx="1" presStyleCnt="5">
        <dgm:presLayoutVars>
          <dgm:bulletEnabled val="1"/>
        </dgm:presLayoutVars>
      </dgm:prSet>
      <dgm:spPr/>
    </dgm:pt>
    <dgm:pt modelId="{4CC95298-B51C-4A56-8726-C2B60B565644}" type="pres">
      <dgm:prSet presAssocID="{3DC3528A-9B8D-4D1C-9D2C-06E7CA072BC7}" presName="aSpace2" presStyleCnt="0"/>
      <dgm:spPr/>
    </dgm:pt>
    <dgm:pt modelId="{24321573-8503-4339-9F5F-ACC556C57CCA}" type="pres">
      <dgm:prSet presAssocID="{28928CAD-7A0C-472E-9D96-B5891B689CEA}" presName="childNode" presStyleLbl="node1" presStyleIdx="2" presStyleCnt="5">
        <dgm:presLayoutVars>
          <dgm:bulletEnabled val="1"/>
        </dgm:presLayoutVars>
      </dgm:prSet>
      <dgm:spPr/>
    </dgm:pt>
    <dgm:pt modelId="{3219C53A-F407-4B99-B7D4-5162955B1C4C}" type="pres">
      <dgm:prSet presAssocID="{20CC6247-88E5-47FD-B535-1F9301B2D077}" presName="aSpace" presStyleCnt="0"/>
      <dgm:spPr/>
    </dgm:pt>
    <dgm:pt modelId="{089D0810-D154-4151-99D8-286144248277}" type="pres">
      <dgm:prSet presAssocID="{78745E0D-04D4-4E0C-BE97-4A77BD4793A8}" presName="compNode" presStyleCnt="0"/>
      <dgm:spPr/>
    </dgm:pt>
    <dgm:pt modelId="{9EB75A8C-42D0-4D6F-B7EB-4FF06F2013F0}" type="pres">
      <dgm:prSet presAssocID="{78745E0D-04D4-4E0C-BE97-4A77BD4793A8}" presName="aNode" presStyleLbl="bgShp" presStyleIdx="2" presStyleCnt="3"/>
      <dgm:spPr/>
    </dgm:pt>
    <dgm:pt modelId="{D229B7B4-F3C3-47AF-9A17-7308217D9E12}" type="pres">
      <dgm:prSet presAssocID="{78745E0D-04D4-4E0C-BE97-4A77BD4793A8}" presName="textNode" presStyleLbl="bgShp" presStyleIdx="2" presStyleCnt="3"/>
      <dgm:spPr/>
    </dgm:pt>
    <dgm:pt modelId="{F5C88ED1-9C86-4DCC-BB85-D6010A3A233D}" type="pres">
      <dgm:prSet presAssocID="{78745E0D-04D4-4E0C-BE97-4A77BD4793A8}" presName="compChildNode" presStyleCnt="0"/>
      <dgm:spPr/>
    </dgm:pt>
    <dgm:pt modelId="{6542FA09-918F-4482-ADDD-13E772CDF77E}" type="pres">
      <dgm:prSet presAssocID="{78745E0D-04D4-4E0C-BE97-4A77BD4793A8}" presName="theInnerList" presStyleCnt="0"/>
      <dgm:spPr/>
    </dgm:pt>
    <dgm:pt modelId="{8D376819-4F78-4E3C-824F-77421E80783D}" type="pres">
      <dgm:prSet presAssocID="{41217EA8-DAF9-4301-8519-6D5BBF7B54FB}" presName="childNode" presStyleLbl="node1" presStyleIdx="3" presStyleCnt="5">
        <dgm:presLayoutVars>
          <dgm:bulletEnabled val="1"/>
        </dgm:presLayoutVars>
      </dgm:prSet>
      <dgm:spPr/>
    </dgm:pt>
    <dgm:pt modelId="{E729242F-271C-4533-BA8C-C6CF300E39C5}" type="pres">
      <dgm:prSet presAssocID="{41217EA8-DAF9-4301-8519-6D5BBF7B54FB}" presName="aSpace2" presStyleCnt="0"/>
      <dgm:spPr/>
    </dgm:pt>
    <dgm:pt modelId="{536B8DD5-6AF9-40C3-BA6D-48CD2011D4CF}" type="pres">
      <dgm:prSet presAssocID="{09229AA0-8B30-454D-B732-FD082683BE0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0F29701-3259-4750-B301-AEF80E672BF4}" type="presOf" srcId="{09229AA0-8B30-454D-B732-FD082683BE01}" destId="{536B8DD5-6AF9-40C3-BA6D-48CD2011D4CF}" srcOrd="0" destOrd="0" presId="urn:microsoft.com/office/officeart/2005/8/layout/lProcess2"/>
    <dgm:cxn modelId="{A8CDBF05-502D-4093-9168-FC78CEAE6B23}" type="presOf" srcId="{9176020C-0D10-4568-89FB-E0690D9E5C5D}" destId="{36896495-6C4E-45D2-AD4D-FE173D7554B8}" srcOrd="1" destOrd="0" presId="urn:microsoft.com/office/officeart/2005/8/layout/lProcess2"/>
    <dgm:cxn modelId="{3A40FD07-434B-42F6-BA5C-F5F647F4BBA4}" type="presOf" srcId="{3DC3528A-9B8D-4D1C-9D2C-06E7CA072BC7}" destId="{65FC725C-758E-484F-A004-E3FBF6DA6579}" srcOrd="0" destOrd="0" presId="urn:microsoft.com/office/officeart/2005/8/layout/lProcess2"/>
    <dgm:cxn modelId="{9B0E4019-804F-4D30-95B0-117F0BFF99A7}" type="presOf" srcId="{9176020C-0D10-4568-89FB-E0690D9E5C5D}" destId="{6909D8CE-2EBE-41EF-AC30-05EAE26DB6E1}" srcOrd="0" destOrd="0" presId="urn:microsoft.com/office/officeart/2005/8/layout/lProcess2"/>
    <dgm:cxn modelId="{68F3BC5B-FCE5-40CD-A36E-CF966574E156}" type="presOf" srcId="{20CC6247-88E5-47FD-B535-1F9301B2D077}" destId="{D1978F48-0B48-4955-9022-29CA32D6D7EC}" srcOrd="1" destOrd="0" presId="urn:microsoft.com/office/officeart/2005/8/layout/lProcess2"/>
    <dgm:cxn modelId="{FFDD556C-B0EE-49F4-989E-BC99106484D9}" srcId="{9176020C-0D10-4568-89FB-E0690D9E5C5D}" destId="{264CDBB4-0649-4003-8B69-79BEE9FFC8CE}" srcOrd="0" destOrd="0" parTransId="{27A0D824-68F2-4D2C-8DD9-C1CC024DB7E8}" sibTransId="{D9ECC244-521F-476C-BD0E-2416846B0522}"/>
    <dgm:cxn modelId="{C02A536E-F596-4C65-9C24-E693E817A6F1}" type="presOf" srcId="{9D500844-4E47-4F60-B791-912F76A21BB3}" destId="{5D6AC048-87C5-4456-8E00-BC08EC9242E1}" srcOrd="0" destOrd="0" presId="urn:microsoft.com/office/officeart/2005/8/layout/lProcess2"/>
    <dgm:cxn modelId="{CCC19B72-A8C5-4CEF-8A5D-FEFAB10D9BBF}" srcId="{9D500844-4E47-4F60-B791-912F76A21BB3}" destId="{9176020C-0D10-4568-89FB-E0690D9E5C5D}" srcOrd="0" destOrd="0" parTransId="{97452E2B-2A49-41BD-9A03-F4E2308EEE59}" sibTransId="{4B2056C9-D156-45D4-B981-44C1994B12A2}"/>
    <dgm:cxn modelId="{40872079-2DC7-41E3-AB06-AB66DA43F696}" srcId="{78745E0D-04D4-4E0C-BE97-4A77BD4793A8}" destId="{09229AA0-8B30-454D-B732-FD082683BE01}" srcOrd="1" destOrd="0" parTransId="{CB920F92-EE0E-42DB-8F5F-C0347EE50F0D}" sibTransId="{4E6CDD4F-A966-4522-8A6A-8DCE3A076DFA}"/>
    <dgm:cxn modelId="{206C537B-75D8-40F2-8907-A97C0DFA5F66}" srcId="{20CC6247-88E5-47FD-B535-1F9301B2D077}" destId="{3DC3528A-9B8D-4D1C-9D2C-06E7CA072BC7}" srcOrd="0" destOrd="0" parTransId="{FD4DE965-3050-4323-834F-1D4BAD3040FD}" sibTransId="{40020A8A-1873-45A7-9E33-8DCB19555FAD}"/>
    <dgm:cxn modelId="{70ACDC80-8CF3-42AE-9F50-710FBAF9DB8B}" type="presOf" srcId="{78745E0D-04D4-4E0C-BE97-4A77BD4793A8}" destId="{9EB75A8C-42D0-4D6F-B7EB-4FF06F2013F0}" srcOrd="0" destOrd="0" presId="urn:microsoft.com/office/officeart/2005/8/layout/lProcess2"/>
    <dgm:cxn modelId="{30856783-20D1-4A6C-9948-CD6E640DC1AD}" srcId="{78745E0D-04D4-4E0C-BE97-4A77BD4793A8}" destId="{41217EA8-DAF9-4301-8519-6D5BBF7B54FB}" srcOrd="0" destOrd="0" parTransId="{D3874435-E032-4FBA-917D-F336A9686E15}" sibTransId="{870B49A6-B1A2-4C0A-A342-1E6B9EC8B20B}"/>
    <dgm:cxn modelId="{7E799493-BE9E-4220-813D-0E7D2E186E4A}" srcId="{9D500844-4E47-4F60-B791-912F76A21BB3}" destId="{78745E0D-04D4-4E0C-BE97-4A77BD4793A8}" srcOrd="2" destOrd="0" parTransId="{1FB66A10-5594-4117-8AB0-9FAC895E8E79}" sibTransId="{B99C7F17-C4EF-4FF6-BBC0-86BBD1210AC5}"/>
    <dgm:cxn modelId="{4DD96099-76F1-4F90-9664-DBFCD15927F6}" srcId="{20CC6247-88E5-47FD-B535-1F9301B2D077}" destId="{28928CAD-7A0C-472E-9D96-B5891B689CEA}" srcOrd="1" destOrd="0" parTransId="{5AFB7DB9-5647-42A6-8BFA-8B6852ADF9AC}" sibTransId="{D9001D10-59CB-4C19-AF2E-4F30680CD1E0}"/>
    <dgm:cxn modelId="{7C146A99-3656-45B9-B407-E1A158D8E0B0}" type="presOf" srcId="{41217EA8-DAF9-4301-8519-6D5BBF7B54FB}" destId="{8D376819-4F78-4E3C-824F-77421E80783D}" srcOrd="0" destOrd="0" presId="urn:microsoft.com/office/officeart/2005/8/layout/lProcess2"/>
    <dgm:cxn modelId="{16BDFCB4-29D0-4777-BAB3-5F0079A863DF}" type="presOf" srcId="{28928CAD-7A0C-472E-9D96-B5891B689CEA}" destId="{24321573-8503-4339-9F5F-ACC556C57CCA}" srcOrd="0" destOrd="0" presId="urn:microsoft.com/office/officeart/2005/8/layout/lProcess2"/>
    <dgm:cxn modelId="{A0B30EBB-BF09-4CE6-8A33-F81DB7EEE1C0}" srcId="{9D500844-4E47-4F60-B791-912F76A21BB3}" destId="{20CC6247-88E5-47FD-B535-1F9301B2D077}" srcOrd="1" destOrd="0" parTransId="{F9892ABD-7025-4CC5-BEF7-7388DE4BB18C}" sibTransId="{2BB8D512-554C-43EC-BE74-4B1F815C7087}"/>
    <dgm:cxn modelId="{2605B9D1-2AED-44D2-8E84-1AC02A56EBF3}" type="presOf" srcId="{264CDBB4-0649-4003-8B69-79BEE9FFC8CE}" destId="{B78057B1-3483-417F-86FB-4827DAA1F85D}" srcOrd="0" destOrd="0" presId="urn:microsoft.com/office/officeart/2005/8/layout/lProcess2"/>
    <dgm:cxn modelId="{65B98BD9-AFAF-42B0-B890-F2B1EE6CFADB}" type="presOf" srcId="{20CC6247-88E5-47FD-B535-1F9301B2D077}" destId="{D047D76B-EAFB-499A-B47B-C88E1021B323}" srcOrd="0" destOrd="0" presId="urn:microsoft.com/office/officeart/2005/8/layout/lProcess2"/>
    <dgm:cxn modelId="{971736DE-1A59-4EA9-8654-2131268401FC}" type="presOf" srcId="{78745E0D-04D4-4E0C-BE97-4A77BD4793A8}" destId="{D229B7B4-F3C3-47AF-9A17-7308217D9E12}" srcOrd="1" destOrd="0" presId="urn:microsoft.com/office/officeart/2005/8/layout/lProcess2"/>
    <dgm:cxn modelId="{5CD86FA8-F973-4A26-A0AD-C2A113923117}" type="presParOf" srcId="{5D6AC048-87C5-4456-8E00-BC08EC9242E1}" destId="{5123E5C4-DAF9-401F-9165-CD7B3E792836}" srcOrd="0" destOrd="0" presId="urn:microsoft.com/office/officeart/2005/8/layout/lProcess2"/>
    <dgm:cxn modelId="{D56BFA01-A57E-493F-96C8-88556D5BCBC5}" type="presParOf" srcId="{5123E5C4-DAF9-401F-9165-CD7B3E792836}" destId="{6909D8CE-2EBE-41EF-AC30-05EAE26DB6E1}" srcOrd="0" destOrd="0" presId="urn:microsoft.com/office/officeart/2005/8/layout/lProcess2"/>
    <dgm:cxn modelId="{41CEAF3C-DC6F-402F-858E-4BA1A7A1ED5B}" type="presParOf" srcId="{5123E5C4-DAF9-401F-9165-CD7B3E792836}" destId="{36896495-6C4E-45D2-AD4D-FE173D7554B8}" srcOrd="1" destOrd="0" presId="urn:microsoft.com/office/officeart/2005/8/layout/lProcess2"/>
    <dgm:cxn modelId="{E52AD472-6330-4647-B885-7E6A6853BD0C}" type="presParOf" srcId="{5123E5C4-DAF9-401F-9165-CD7B3E792836}" destId="{C5E836BC-B1AC-4638-918D-30A9F87D50B8}" srcOrd="2" destOrd="0" presId="urn:microsoft.com/office/officeart/2005/8/layout/lProcess2"/>
    <dgm:cxn modelId="{B870F2C0-B7DC-4647-A1A9-5B49BFF71EB5}" type="presParOf" srcId="{C5E836BC-B1AC-4638-918D-30A9F87D50B8}" destId="{AFDA36B8-C34C-4402-B9D6-D93C8942560D}" srcOrd="0" destOrd="0" presId="urn:microsoft.com/office/officeart/2005/8/layout/lProcess2"/>
    <dgm:cxn modelId="{7CA8F847-2C88-44D3-AEA6-AB18AE12BBBD}" type="presParOf" srcId="{AFDA36B8-C34C-4402-B9D6-D93C8942560D}" destId="{B78057B1-3483-417F-86FB-4827DAA1F85D}" srcOrd="0" destOrd="0" presId="urn:microsoft.com/office/officeart/2005/8/layout/lProcess2"/>
    <dgm:cxn modelId="{917FDAA9-85E7-42B4-AC14-F444E7884A99}" type="presParOf" srcId="{5D6AC048-87C5-4456-8E00-BC08EC9242E1}" destId="{379B2685-5045-46F9-954F-1B1571627451}" srcOrd="1" destOrd="0" presId="urn:microsoft.com/office/officeart/2005/8/layout/lProcess2"/>
    <dgm:cxn modelId="{D49F2026-C5E1-4169-8993-A06194102665}" type="presParOf" srcId="{5D6AC048-87C5-4456-8E00-BC08EC9242E1}" destId="{93AE80CA-FC55-43FA-853E-8478764B3BA4}" srcOrd="2" destOrd="0" presId="urn:microsoft.com/office/officeart/2005/8/layout/lProcess2"/>
    <dgm:cxn modelId="{5A428C48-A668-479F-B99D-E9770C4C92A3}" type="presParOf" srcId="{93AE80CA-FC55-43FA-853E-8478764B3BA4}" destId="{D047D76B-EAFB-499A-B47B-C88E1021B323}" srcOrd="0" destOrd="0" presId="urn:microsoft.com/office/officeart/2005/8/layout/lProcess2"/>
    <dgm:cxn modelId="{425EC896-E77F-45B3-BE47-F6D4E88D5EB4}" type="presParOf" srcId="{93AE80CA-FC55-43FA-853E-8478764B3BA4}" destId="{D1978F48-0B48-4955-9022-29CA32D6D7EC}" srcOrd="1" destOrd="0" presId="urn:microsoft.com/office/officeart/2005/8/layout/lProcess2"/>
    <dgm:cxn modelId="{FD422AA8-BDE5-4006-A5D1-2A0797D49FED}" type="presParOf" srcId="{93AE80CA-FC55-43FA-853E-8478764B3BA4}" destId="{0395F393-C58E-4A3A-8B56-390796819B23}" srcOrd="2" destOrd="0" presId="urn:microsoft.com/office/officeart/2005/8/layout/lProcess2"/>
    <dgm:cxn modelId="{D63015E5-EBC4-49C8-8380-F6534670489C}" type="presParOf" srcId="{0395F393-C58E-4A3A-8B56-390796819B23}" destId="{27D2F556-B6AC-4FA4-A028-62C67A460741}" srcOrd="0" destOrd="0" presId="urn:microsoft.com/office/officeart/2005/8/layout/lProcess2"/>
    <dgm:cxn modelId="{419AD5B1-5633-4B13-8526-4B072F5C1BFE}" type="presParOf" srcId="{27D2F556-B6AC-4FA4-A028-62C67A460741}" destId="{65FC725C-758E-484F-A004-E3FBF6DA6579}" srcOrd="0" destOrd="0" presId="urn:microsoft.com/office/officeart/2005/8/layout/lProcess2"/>
    <dgm:cxn modelId="{A6B5E565-C0B5-42D7-A87A-3CF13C86F9BB}" type="presParOf" srcId="{27D2F556-B6AC-4FA4-A028-62C67A460741}" destId="{4CC95298-B51C-4A56-8726-C2B60B565644}" srcOrd="1" destOrd="0" presId="urn:microsoft.com/office/officeart/2005/8/layout/lProcess2"/>
    <dgm:cxn modelId="{192395DF-EBA7-4332-A43E-858E255C2CDB}" type="presParOf" srcId="{27D2F556-B6AC-4FA4-A028-62C67A460741}" destId="{24321573-8503-4339-9F5F-ACC556C57CCA}" srcOrd="2" destOrd="0" presId="urn:microsoft.com/office/officeart/2005/8/layout/lProcess2"/>
    <dgm:cxn modelId="{616855C7-9A58-4F66-B3A9-22304B836E29}" type="presParOf" srcId="{5D6AC048-87C5-4456-8E00-BC08EC9242E1}" destId="{3219C53A-F407-4B99-B7D4-5162955B1C4C}" srcOrd="3" destOrd="0" presId="urn:microsoft.com/office/officeart/2005/8/layout/lProcess2"/>
    <dgm:cxn modelId="{57F3DF2B-A4A1-4C24-8347-522E02EE4009}" type="presParOf" srcId="{5D6AC048-87C5-4456-8E00-BC08EC9242E1}" destId="{089D0810-D154-4151-99D8-286144248277}" srcOrd="4" destOrd="0" presId="urn:microsoft.com/office/officeart/2005/8/layout/lProcess2"/>
    <dgm:cxn modelId="{FAFB51B0-F1B0-4384-AF00-B7DB1D686677}" type="presParOf" srcId="{089D0810-D154-4151-99D8-286144248277}" destId="{9EB75A8C-42D0-4D6F-B7EB-4FF06F2013F0}" srcOrd="0" destOrd="0" presId="urn:microsoft.com/office/officeart/2005/8/layout/lProcess2"/>
    <dgm:cxn modelId="{98226573-B6D0-4F87-966D-4B669411E88D}" type="presParOf" srcId="{089D0810-D154-4151-99D8-286144248277}" destId="{D229B7B4-F3C3-47AF-9A17-7308217D9E12}" srcOrd="1" destOrd="0" presId="urn:microsoft.com/office/officeart/2005/8/layout/lProcess2"/>
    <dgm:cxn modelId="{AF5BE7D0-E2F6-4CA0-A009-7CF335293A26}" type="presParOf" srcId="{089D0810-D154-4151-99D8-286144248277}" destId="{F5C88ED1-9C86-4DCC-BB85-D6010A3A233D}" srcOrd="2" destOrd="0" presId="urn:microsoft.com/office/officeart/2005/8/layout/lProcess2"/>
    <dgm:cxn modelId="{B6830A75-6641-427E-8D85-A3904A48A132}" type="presParOf" srcId="{F5C88ED1-9C86-4DCC-BB85-D6010A3A233D}" destId="{6542FA09-918F-4482-ADDD-13E772CDF77E}" srcOrd="0" destOrd="0" presId="urn:microsoft.com/office/officeart/2005/8/layout/lProcess2"/>
    <dgm:cxn modelId="{E2F876E0-D58C-460A-B023-A8F503D8E031}" type="presParOf" srcId="{6542FA09-918F-4482-ADDD-13E772CDF77E}" destId="{8D376819-4F78-4E3C-824F-77421E80783D}" srcOrd="0" destOrd="0" presId="urn:microsoft.com/office/officeart/2005/8/layout/lProcess2"/>
    <dgm:cxn modelId="{6BF305AB-5667-460C-8EC6-E532A1BD7E8D}" type="presParOf" srcId="{6542FA09-918F-4482-ADDD-13E772CDF77E}" destId="{E729242F-271C-4533-BA8C-C6CF300E39C5}" srcOrd="1" destOrd="0" presId="urn:microsoft.com/office/officeart/2005/8/layout/lProcess2"/>
    <dgm:cxn modelId="{DC257CE2-B179-4DC3-B8B6-4C6DDE48248D}" type="presParOf" srcId="{6542FA09-918F-4482-ADDD-13E772CDF77E}" destId="{536B8DD5-6AF9-40C3-BA6D-48CD2011D4C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00844-4E47-4F60-B791-912F76A21BB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176020C-0D10-4568-89FB-E0690D9E5C5D}">
      <dgm:prSet phldrT="[Text]"/>
      <dgm:spPr/>
      <dgm:t>
        <a:bodyPr/>
        <a:lstStyle/>
        <a:p>
          <a:r>
            <a:rPr lang="en-US" dirty="0"/>
            <a:t>All Units Retired 2030</a:t>
          </a:r>
          <a:endParaRPr lang="en-CA" dirty="0"/>
        </a:p>
      </dgm:t>
    </dgm:pt>
    <dgm:pt modelId="{97452E2B-2A49-41BD-9A03-F4E2308EEE59}" type="parTrans" cxnId="{CCC19B72-A8C5-4CEF-8A5D-FEFAB10D9BBF}">
      <dgm:prSet/>
      <dgm:spPr/>
      <dgm:t>
        <a:bodyPr/>
        <a:lstStyle/>
        <a:p>
          <a:endParaRPr lang="en-CA"/>
        </a:p>
      </dgm:t>
    </dgm:pt>
    <dgm:pt modelId="{4B2056C9-D156-45D4-B981-44C1994B12A2}" type="sibTrans" cxnId="{CCC19B72-A8C5-4CEF-8A5D-FEFAB10D9BBF}">
      <dgm:prSet/>
      <dgm:spPr/>
      <dgm:t>
        <a:bodyPr/>
        <a:lstStyle/>
        <a:p>
          <a:endParaRPr lang="en-CA"/>
        </a:p>
      </dgm:t>
    </dgm:pt>
    <dgm:pt modelId="{264CDBB4-0649-4003-8B69-79BEE9FFC8CE}">
      <dgm:prSet phldrT="[Text]" custT="1"/>
      <dgm:spPr/>
      <dgm:t>
        <a:bodyPr/>
        <a:lstStyle/>
        <a:p>
          <a:r>
            <a:rPr lang="en-US" sz="1200" dirty="0"/>
            <a:t>Adherence to Federal Regulations</a:t>
          </a:r>
          <a:endParaRPr lang="en-CA" sz="1200" dirty="0"/>
        </a:p>
      </dgm:t>
    </dgm:pt>
    <dgm:pt modelId="{27A0D824-68F2-4D2C-8DD9-C1CC024DB7E8}" type="parTrans" cxnId="{FFDD556C-B0EE-49F4-989E-BC99106484D9}">
      <dgm:prSet/>
      <dgm:spPr/>
      <dgm:t>
        <a:bodyPr/>
        <a:lstStyle/>
        <a:p>
          <a:endParaRPr lang="en-CA"/>
        </a:p>
      </dgm:t>
    </dgm:pt>
    <dgm:pt modelId="{D9ECC244-521F-476C-BD0E-2416846B0522}" type="sibTrans" cxnId="{FFDD556C-B0EE-49F4-989E-BC99106484D9}">
      <dgm:prSet/>
      <dgm:spPr/>
      <dgm:t>
        <a:bodyPr/>
        <a:lstStyle/>
        <a:p>
          <a:endParaRPr lang="en-CA"/>
        </a:p>
      </dgm:t>
    </dgm:pt>
    <dgm:pt modelId="{41217EA8-DAF9-4301-8519-6D5BBF7B54FB}">
      <dgm:prSet phldrT="[Text]"/>
      <dgm:spPr/>
      <dgm:t>
        <a:bodyPr/>
        <a:lstStyle/>
        <a:p>
          <a:r>
            <a:rPr lang="en-US" dirty="0"/>
            <a:t>All Units Retired 2040</a:t>
          </a:r>
          <a:endParaRPr lang="en-CA" dirty="0"/>
        </a:p>
      </dgm:t>
    </dgm:pt>
    <dgm:pt modelId="{D3874435-E032-4FBA-917D-F336A9686E15}" type="parTrans" cxnId="{30856783-20D1-4A6C-9948-CD6E640DC1AD}">
      <dgm:prSet/>
      <dgm:spPr/>
      <dgm:t>
        <a:bodyPr/>
        <a:lstStyle/>
        <a:p>
          <a:endParaRPr lang="en-CA"/>
        </a:p>
      </dgm:t>
    </dgm:pt>
    <dgm:pt modelId="{870B49A6-B1A2-4C0A-A342-1E6B9EC8B20B}" type="sibTrans" cxnId="{30856783-20D1-4A6C-9948-CD6E640DC1AD}">
      <dgm:prSet/>
      <dgm:spPr/>
      <dgm:t>
        <a:bodyPr/>
        <a:lstStyle/>
        <a:p>
          <a:endParaRPr lang="en-CA"/>
        </a:p>
      </dgm:t>
    </dgm:pt>
    <dgm:pt modelId="{09229AA0-8B30-454D-B732-FD082683BE01}">
      <dgm:prSet phldrT="[Text]" custT="1"/>
      <dgm:spPr/>
      <dgm:t>
        <a:bodyPr/>
        <a:lstStyle/>
        <a:p>
          <a:r>
            <a:rPr lang="en-US" sz="1200" dirty="0"/>
            <a:t>Ongoing Equivalency Agreements</a:t>
          </a:r>
          <a:endParaRPr lang="en-CA" sz="1200" dirty="0"/>
        </a:p>
      </dgm:t>
    </dgm:pt>
    <dgm:pt modelId="{CB920F92-EE0E-42DB-8F5F-C0347EE50F0D}" type="parTrans" cxnId="{40872079-2DC7-41E3-AB06-AB66DA43F696}">
      <dgm:prSet/>
      <dgm:spPr/>
      <dgm:t>
        <a:bodyPr/>
        <a:lstStyle/>
        <a:p>
          <a:endParaRPr lang="en-CA"/>
        </a:p>
      </dgm:t>
    </dgm:pt>
    <dgm:pt modelId="{4E6CDD4F-A966-4522-8A6A-8DCE3A076DFA}" type="sibTrans" cxnId="{40872079-2DC7-41E3-AB06-AB66DA43F696}">
      <dgm:prSet/>
      <dgm:spPr/>
      <dgm:t>
        <a:bodyPr/>
        <a:lstStyle/>
        <a:p>
          <a:endParaRPr lang="en-CA"/>
        </a:p>
      </dgm:t>
    </dgm:pt>
    <dgm:pt modelId="{5D6AC048-87C5-4456-8E00-BC08EC9242E1}" type="pres">
      <dgm:prSet presAssocID="{9D500844-4E47-4F60-B791-912F76A21BB3}" presName="theList" presStyleCnt="0">
        <dgm:presLayoutVars>
          <dgm:dir/>
          <dgm:animLvl val="lvl"/>
          <dgm:resizeHandles val="exact"/>
        </dgm:presLayoutVars>
      </dgm:prSet>
      <dgm:spPr/>
    </dgm:pt>
    <dgm:pt modelId="{5123E5C4-DAF9-401F-9165-CD7B3E792836}" type="pres">
      <dgm:prSet presAssocID="{9176020C-0D10-4568-89FB-E0690D9E5C5D}" presName="compNode" presStyleCnt="0"/>
      <dgm:spPr/>
    </dgm:pt>
    <dgm:pt modelId="{6909D8CE-2EBE-41EF-AC30-05EAE26DB6E1}" type="pres">
      <dgm:prSet presAssocID="{9176020C-0D10-4568-89FB-E0690D9E5C5D}" presName="aNode" presStyleLbl="bgShp" presStyleIdx="0" presStyleCnt="2"/>
      <dgm:spPr/>
    </dgm:pt>
    <dgm:pt modelId="{36896495-6C4E-45D2-AD4D-FE173D7554B8}" type="pres">
      <dgm:prSet presAssocID="{9176020C-0D10-4568-89FB-E0690D9E5C5D}" presName="textNode" presStyleLbl="bgShp" presStyleIdx="0" presStyleCnt="2"/>
      <dgm:spPr/>
    </dgm:pt>
    <dgm:pt modelId="{C5E836BC-B1AC-4638-918D-30A9F87D50B8}" type="pres">
      <dgm:prSet presAssocID="{9176020C-0D10-4568-89FB-E0690D9E5C5D}" presName="compChildNode" presStyleCnt="0"/>
      <dgm:spPr/>
    </dgm:pt>
    <dgm:pt modelId="{AFDA36B8-C34C-4402-B9D6-D93C8942560D}" type="pres">
      <dgm:prSet presAssocID="{9176020C-0D10-4568-89FB-E0690D9E5C5D}" presName="theInnerList" presStyleCnt="0"/>
      <dgm:spPr/>
    </dgm:pt>
    <dgm:pt modelId="{B78057B1-3483-417F-86FB-4827DAA1F85D}" type="pres">
      <dgm:prSet presAssocID="{264CDBB4-0649-4003-8B69-79BEE9FFC8CE}" presName="childNode" presStyleLbl="node1" presStyleIdx="0" presStyleCnt="2">
        <dgm:presLayoutVars>
          <dgm:bulletEnabled val="1"/>
        </dgm:presLayoutVars>
      </dgm:prSet>
      <dgm:spPr/>
    </dgm:pt>
    <dgm:pt modelId="{379B2685-5045-46F9-954F-1B1571627451}" type="pres">
      <dgm:prSet presAssocID="{9176020C-0D10-4568-89FB-E0690D9E5C5D}" presName="aSpace" presStyleCnt="0"/>
      <dgm:spPr/>
    </dgm:pt>
    <dgm:pt modelId="{495FD1B9-72A2-4000-A070-7CE58340C6DB}" type="pres">
      <dgm:prSet presAssocID="{41217EA8-DAF9-4301-8519-6D5BBF7B54FB}" presName="compNode" presStyleCnt="0"/>
      <dgm:spPr/>
    </dgm:pt>
    <dgm:pt modelId="{FD9FA762-AC4C-4DD9-B8FD-E663C6E5FD35}" type="pres">
      <dgm:prSet presAssocID="{41217EA8-DAF9-4301-8519-6D5BBF7B54FB}" presName="aNode" presStyleLbl="bgShp" presStyleIdx="1" presStyleCnt="2"/>
      <dgm:spPr/>
    </dgm:pt>
    <dgm:pt modelId="{98FE88C5-1201-4A02-B999-1B7E5CEACCF5}" type="pres">
      <dgm:prSet presAssocID="{41217EA8-DAF9-4301-8519-6D5BBF7B54FB}" presName="textNode" presStyleLbl="bgShp" presStyleIdx="1" presStyleCnt="2"/>
      <dgm:spPr/>
    </dgm:pt>
    <dgm:pt modelId="{E5E55D98-4F9F-4023-AA68-EC6F10FBA0E4}" type="pres">
      <dgm:prSet presAssocID="{41217EA8-DAF9-4301-8519-6D5BBF7B54FB}" presName="compChildNode" presStyleCnt="0"/>
      <dgm:spPr/>
    </dgm:pt>
    <dgm:pt modelId="{B816CF18-27C3-466D-969F-40F61F236A87}" type="pres">
      <dgm:prSet presAssocID="{41217EA8-DAF9-4301-8519-6D5BBF7B54FB}" presName="theInnerList" presStyleCnt="0"/>
      <dgm:spPr/>
    </dgm:pt>
    <dgm:pt modelId="{536B8DD5-6AF9-40C3-BA6D-48CD2011D4CF}" type="pres">
      <dgm:prSet presAssocID="{09229AA0-8B30-454D-B732-FD082683BE01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A8CDBF05-502D-4093-9168-FC78CEAE6B23}" type="presOf" srcId="{9176020C-0D10-4568-89FB-E0690D9E5C5D}" destId="{36896495-6C4E-45D2-AD4D-FE173D7554B8}" srcOrd="1" destOrd="0" presId="urn:microsoft.com/office/officeart/2005/8/layout/lProcess2"/>
    <dgm:cxn modelId="{5B6F540B-C192-47D9-A032-2ACE5F3193EF}" type="presOf" srcId="{41217EA8-DAF9-4301-8519-6D5BBF7B54FB}" destId="{FD9FA762-AC4C-4DD9-B8FD-E663C6E5FD35}" srcOrd="0" destOrd="0" presId="urn:microsoft.com/office/officeart/2005/8/layout/lProcess2"/>
    <dgm:cxn modelId="{9B0E4019-804F-4D30-95B0-117F0BFF99A7}" type="presOf" srcId="{9176020C-0D10-4568-89FB-E0690D9E5C5D}" destId="{6909D8CE-2EBE-41EF-AC30-05EAE26DB6E1}" srcOrd="0" destOrd="0" presId="urn:microsoft.com/office/officeart/2005/8/layout/lProcess2"/>
    <dgm:cxn modelId="{E38DF543-4C7B-4C9E-B9B0-2F8FE0355A88}" type="presOf" srcId="{41217EA8-DAF9-4301-8519-6D5BBF7B54FB}" destId="{98FE88C5-1201-4A02-B999-1B7E5CEACCF5}" srcOrd="1" destOrd="0" presId="urn:microsoft.com/office/officeart/2005/8/layout/lProcess2"/>
    <dgm:cxn modelId="{FFDD556C-B0EE-49F4-989E-BC99106484D9}" srcId="{9176020C-0D10-4568-89FB-E0690D9E5C5D}" destId="{264CDBB4-0649-4003-8B69-79BEE9FFC8CE}" srcOrd="0" destOrd="0" parTransId="{27A0D824-68F2-4D2C-8DD9-C1CC024DB7E8}" sibTransId="{D9ECC244-521F-476C-BD0E-2416846B0522}"/>
    <dgm:cxn modelId="{C02A536E-F596-4C65-9C24-E693E817A6F1}" type="presOf" srcId="{9D500844-4E47-4F60-B791-912F76A21BB3}" destId="{5D6AC048-87C5-4456-8E00-BC08EC9242E1}" srcOrd="0" destOrd="0" presId="urn:microsoft.com/office/officeart/2005/8/layout/lProcess2"/>
    <dgm:cxn modelId="{CCC19B72-A8C5-4CEF-8A5D-FEFAB10D9BBF}" srcId="{9D500844-4E47-4F60-B791-912F76A21BB3}" destId="{9176020C-0D10-4568-89FB-E0690D9E5C5D}" srcOrd="0" destOrd="0" parTransId="{97452E2B-2A49-41BD-9A03-F4E2308EEE59}" sibTransId="{4B2056C9-D156-45D4-B981-44C1994B12A2}"/>
    <dgm:cxn modelId="{40872079-2DC7-41E3-AB06-AB66DA43F696}" srcId="{41217EA8-DAF9-4301-8519-6D5BBF7B54FB}" destId="{09229AA0-8B30-454D-B732-FD082683BE01}" srcOrd="0" destOrd="0" parTransId="{CB920F92-EE0E-42DB-8F5F-C0347EE50F0D}" sibTransId="{4E6CDD4F-A966-4522-8A6A-8DCE3A076DFA}"/>
    <dgm:cxn modelId="{30856783-20D1-4A6C-9948-CD6E640DC1AD}" srcId="{9D500844-4E47-4F60-B791-912F76A21BB3}" destId="{41217EA8-DAF9-4301-8519-6D5BBF7B54FB}" srcOrd="1" destOrd="0" parTransId="{D3874435-E032-4FBA-917D-F336A9686E15}" sibTransId="{870B49A6-B1A2-4C0A-A342-1E6B9EC8B20B}"/>
    <dgm:cxn modelId="{CD712294-99C0-4732-9BA5-9F410993D1CC}" type="presOf" srcId="{09229AA0-8B30-454D-B732-FD082683BE01}" destId="{536B8DD5-6AF9-40C3-BA6D-48CD2011D4CF}" srcOrd="0" destOrd="0" presId="urn:microsoft.com/office/officeart/2005/8/layout/lProcess2"/>
    <dgm:cxn modelId="{2605B9D1-2AED-44D2-8E84-1AC02A56EBF3}" type="presOf" srcId="{264CDBB4-0649-4003-8B69-79BEE9FFC8CE}" destId="{B78057B1-3483-417F-86FB-4827DAA1F85D}" srcOrd="0" destOrd="0" presId="urn:microsoft.com/office/officeart/2005/8/layout/lProcess2"/>
    <dgm:cxn modelId="{5CD86FA8-F973-4A26-A0AD-C2A113923117}" type="presParOf" srcId="{5D6AC048-87C5-4456-8E00-BC08EC9242E1}" destId="{5123E5C4-DAF9-401F-9165-CD7B3E792836}" srcOrd="0" destOrd="0" presId="urn:microsoft.com/office/officeart/2005/8/layout/lProcess2"/>
    <dgm:cxn modelId="{D56BFA01-A57E-493F-96C8-88556D5BCBC5}" type="presParOf" srcId="{5123E5C4-DAF9-401F-9165-CD7B3E792836}" destId="{6909D8CE-2EBE-41EF-AC30-05EAE26DB6E1}" srcOrd="0" destOrd="0" presId="urn:microsoft.com/office/officeart/2005/8/layout/lProcess2"/>
    <dgm:cxn modelId="{41CEAF3C-DC6F-402F-858E-4BA1A7A1ED5B}" type="presParOf" srcId="{5123E5C4-DAF9-401F-9165-CD7B3E792836}" destId="{36896495-6C4E-45D2-AD4D-FE173D7554B8}" srcOrd="1" destOrd="0" presId="urn:microsoft.com/office/officeart/2005/8/layout/lProcess2"/>
    <dgm:cxn modelId="{E52AD472-6330-4647-B885-7E6A6853BD0C}" type="presParOf" srcId="{5123E5C4-DAF9-401F-9165-CD7B3E792836}" destId="{C5E836BC-B1AC-4638-918D-30A9F87D50B8}" srcOrd="2" destOrd="0" presId="urn:microsoft.com/office/officeart/2005/8/layout/lProcess2"/>
    <dgm:cxn modelId="{B870F2C0-B7DC-4647-A1A9-5B49BFF71EB5}" type="presParOf" srcId="{C5E836BC-B1AC-4638-918D-30A9F87D50B8}" destId="{AFDA36B8-C34C-4402-B9D6-D93C8942560D}" srcOrd="0" destOrd="0" presId="urn:microsoft.com/office/officeart/2005/8/layout/lProcess2"/>
    <dgm:cxn modelId="{7CA8F847-2C88-44D3-AEA6-AB18AE12BBBD}" type="presParOf" srcId="{AFDA36B8-C34C-4402-B9D6-D93C8942560D}" destId="{B78057B1-3483-417F-86FB-4827DAA1F85D}" srcOrd="0" destOrd="0" presId="urn:microsoft.com/office/officeart/2005/8/layout/lProcess2"/>
    <dgm:cxn modelId="{917FDAA9-85E7-42B4-AC14-F444E7884A99}" type="presParOf" srcId="{5D6AC048-87C5-4456-8E00-BC08EC9242E1}" destId="{379B2685-5045-46F9-954F-1B1571627451}" srcOrd="1" destOrd="0" presId="urn:microsoft.com/office/officeart/2005/8/layout/lProcess2"/>
    <dgm:cxn modelId="{72853985-C60E-4DA2-AC0A-56C0528C05FB}" type="presParOf" srcId="{5D6AC048-87C5-4456-8E00-BC08EC9242E1}" destId="{495FD1B9-72A2-4000-A070-7CE58340C6DB}" srcOrd="2" destOrd="0" presId="urn:microsoft.com/office/officeart/2005/8/layout/lProcess2"/>
    <dgm:cxn modelId="{0D28C636-89E7-4457-BB33-4FDB69A0B2B8}" type="presParOf" srcId="{495FD1B9-72A2-4000-A070-7CE58340C6DB}" destId="{FD9FA762-AC4C-4DD9-B8FD-E663C6E5FD35}" srcOrd="0" destOrd="0" presId="urn:microsoft.com/office/officeart/2005/8/layout/lProcess2"/>
    <dgm:cxn modelId="{9509D6CF-FFBF-4F36-BF4E-523241AE23AC}" type="presParOf" srcId="{495FD1B9-72A2-4000-A070-7CE58340C6DB}" destId="{98FE88C5-1201-4A02-B999-1B7E5CEACCF5}" srcOrd="1" destOrd="0" presId="urn:microsoft.com/office/officeart/2005/8/layout/lProcess2"/>
    <dgm:cxn modelId="{0B8094DD-9389-40E1-AA0C-E759317D9CBF}" type="presParOf" srcId="{495FD1B9-72A2-4000-A070-7CE58340C6DB}" destId="{E5E55D98-4F9F-4023-AA68-EC6F10FBA0E4}" srcOrd="2" destOrd="0" presId="urn:microsoft.com/office/officeart/2005/8/layout/lProcess2"/>
    <dgm:cxn modelId="{066A32B8-6791-4DF9-B01A-52F65A1CAE52}" type="presParOf" srcId="{E5E55D98-4F9F-4023-AA68-EC6F10FBA0E4}" destId="{B816CF18-27C3-466D-969F-40F61F236A87}" srcOrd="0" destOrd="0" presId="urn:microsoft.com/office/officeart/2005/8/layout/lProcess2"/>
    <dgm:cxn modelId="{72C1FC46-F324-4A0C-AB9E-B253D91B9423}" type="presParOf" srcId="{B816CF18-27C3-466D-969F-40F61F236A87}" destId="{536B8DD5-6AF9-40C3-BA6D-48CD2011D4C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E54AF-CA97-4D20-B113-1A53488FDB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2D887D9-B64B-45E1-B8E0-76AA3A7CF11B}">
      <dgm:prSet phldrT="[Text]"/>
      <dgm:spPr/>
      <dgm:t>
        <a:bodyPr/>
        <a:lstStyle/>
        <a:p>
          <a:r>
            <a:rPr lang="en-US" dirty="0"/>
            <a:t>Current Landscape</a:t>
          </a:r>
          <a:endParaRPr lang="en-CA" dirty="0"/>
        </a:p>
      </dgm:t>
    </dgm:pt>
    <dgm:pt modelId="{F19863CC-25FB-4643-9F63-D2B282D51317}" type="parTrans" cxnId="{EE0C2C02-B94D-40CF-8088-F672B8BE6C5B}">
      <dgm:prSet/>
      <dgm:spPr/>
      <dgm:t>
        <a:bodyPr/>
        <a:lstStyle/>
        <a:p>
          <a:endParaRPr lang="en-CA"/>
        </a:p>
      </dgm:t>
    </dgm:pt>
    <dgm:pt modelId="{C26C5DDE-6991-4D5C-BC6E-BB2A690D7B01}" type="sibTrans" cxnId="{EE0C2C02-B94D-40CF-8088-F672B8BE6C5B}">
      <dgm:prSet/>
      <dgm:spPr/>
      <dgm:t>
        <a:bodyPr/>
        <a:lstStyle/>
        <a:p>
          <a:endParaRPr lang="en-CA"/>
        </a:p>
      </dgm:t>
    </dgm:pt>
    <dgm:pt modelId="{A6A266B0-8D1E-4063-BF72-B3E85FC40260}">
      <dgm:prSet phldrT="[Text]"/>
      <dgm:spPr/>
      <dgm:t>
        <a:bodyPr/>
        <a:lstStyle/>
        <a:p>
          <a:r>
            <a:rPr lang="en-US" dirty="0"/>
            <a:t>New In-Province Resources (Supply &amp; Demand)</a:t>
          </a:r>
          <a:endParaRPr lang="en-CA" dirty="0"/>
        </a:p>
      </dgm:t>
    </dgm:pt>
    <dgm:pt modelId="{B89FDFE7-920E-478F-853E-A48BA2586CD6}" type="parTrans" cxnId="{54D54008-49F2-4A71-B954-165859BAC340}">
      <dgm:prSet/>
      <dgm:spPr/>
      <dgm:t>
        <a:bodyPr/>
        <a:lstStyle/>
        <a:p>
          <a:endParaRPr lang="en-CA"/>
        </a:p>
      </dgm:t>
    </dgm:pt>
    <dgm:pt modelId="{D8690516-E122-467B-A2C2-AB3543767E63}" type="sibTrans" cxnId="{54D54008-49F2-4A71-B954-165859BAC340}">
      <dgm:prSet/>
      <dgm:spPr/>
      <dgm:t>
        <a:bodyPr/>
        <a:lstStyle/>
        <a:p>
          <a:endParaRPr lang="en-CA"/>
        </a:p>
      </dgm:t>
    </dgm:pt>
    <dgm:pt modelId="{AAB8CDDA-32F5-4234-9311-56DB0987A9A7}">
      <dgm:prSet phldrT="[Text]"/>
      <dgm:spPr/>
      <dgm:t>
        <a:bodyPr/>
        <a:lstStyle/>
        <a:p>
          <a:r>
            <a:rPr lang="en-US" dirty="0"/>
            <a:t>No new Interconnections</a:t>
          </a:r>
          <a:endParaRPr lang="en-CA" dirty="0"/>
        </a:p>
      </dgm:t>
    </dgm:pt>
    <dgm:pt modelId="{DA8BFC3F-A39B-4958-83DC-37540AA49BE4}" type="parTrans" cxnId="{2F6D855E-6086-4B09-92D8-68059594ECE8}">
      <dgm:prSet/>
      <dgm:spPr/>
      <dgm:t>
        <a:bodyPr/>
        <a:lstStyle/>
        <a:p>
          <a:endParaRPr lang="en-CA"/>
        </a:p>
      </dgm:t>
    </dgm:pt>
    <dgm:pt modelId="{C92962BB-76F4-47FC-9C60-EFCB7130842D}" type="sibTrans" cxnId="{2F6D855E-6086-4B09-92D8-68059594ECE8}">
      <dgm:prSet/>
      <dgm:spPr/>
      <dgm:t>
        <a:bodyPr/>
        <a:lstStyle/>
        <a:p>
          <a:endParaRPr lang="en-CA"/>
        </a:p>
      </dgm:t>
    </dgm:pt>
    <dgm:pt modelId="{7D5040E4-E0D9-4B1A-83DE-99CCA313134B}">
      <dgm:prSet phldrT="[Text]"/>
      <dgm:spPr/>
      <dgm:t>
        <a:bodyPr/>
        <a:lstStyle/>
        <a:p>
          <a:r>
            <a:rPr lang="en-US" dirty="0"/>
            <a:t>Distributed Resources Promoted</a:t>
          </a:r>
          <a:endParaRPr lang="en-CA" dirty="0"/>
        </a:p>
      </dgm:t>
    </dgm:pt>
    <dgm:pt modelId="{852487F1-583E-490C-8BF8-55826429921E}" type="parTrans" cxnId="{306DFFAA-FC99-4F8E-BBC5-3548161E0047}">
      <dgm:prSet/>
      <dgm:spPr/>
      <dgm:t>
        <a:bodyPr/>
        <a:lstStyle/>
        <a:p>
          <a:endParaRPr lang="en-CA"/>
        </a:p>
      </dgm:t>
    </dgm:pt>
    <dgm:pt modelId="{7F28721C-64E6-4205-BB32-BB2CF4FE15AE}" type="sibTrans" cxnId="{306DFFAA-FC99-4F8E-BBC5-3548161E0047}">
      <dgm:prSet/>
      <dgm:spPr/>
      <dgm:t>
        <a:bodyPr/>
        <a:lstStyle/>
        <a:p>
          <a:endParaRPr lang="en-CA"/>
        </a:p>
      </dgm:t>
    </dgm:pt>
    <dgm:pt modelId="{3C8F70A2-5871-415B-882B-82CC5938B0D5}">
      <dgm:prSet phldrT="[Text]"/>
      <dgm:spPr/>
      <dgm:t>
        <a:bodyPr/>
        <a:lstStyle/>
        <a:p>
          <a:r>
            <a:rPr lang="en-CA" i="0" dirty="0"/>
            <a:t>Distributed supply and demand resources are preferred where possible </a:t>
          </a:r>
        </a:p>
      </dgm:t>
    </dgm:pt>
    <dgm:pt modelId="{1A120CD2-CE5E-418E-A0EA-373E1E53AFFE}" type="parTrans" cxnId="{ABA8D8A3-0277-48F3-A395-901EE497B97A}">
      <dgm:prSet/>
      <dgm:spPr/>
      <dgm:t>
        <a:bodyPr/>
        <a:lstStyle/>
        <a:p>
          <a:endParaRPr lang="en-CA"/>
        </a:p>
      </dgm:t>
    </dgm:pt>
    <dgm:pt modelId="{EEFE2D77-CB41-4721-B493-34F8A7E63BE7}" type="sibTrans" cxnId="{ABA8D8A3-0277-48F3-A395-901EE497B97A}">
      <dgm:prSet/>
      <dgm:spPr/>
      <dgm:t>
        <a:bodyPr/>
        <a:lstStyle/>
        <a:p>
          <a:endParaRPr lang="en-CA"/>
        </a:p>
      </dgm:t>
    </dgm:pt>
    <dgm:pt modelId="{52112B97-F719-4917-85DB-36BDFE10D5BB}">
      <dgm:prSet phldrT="[Text]"/>
      <dgm:spPr/>
      <dgm:t>
        <a:bodyPr/>
        <a:lstStyle/>
        <a:p>
          <a:r>
            <a:rPr lang="en-CA" i="0" dirty="0"/>
            <a:t>DER are prioritized in the resource screening stage</a:t>
          </a:r>
        </a:p>
      </dgm:t>
    </dgm:pt>
    <dgm:pt modelId="{366E594C-2346-4EB8-8CA9-2C38CE3C75DF}" type="parTrans" cxnId="{1E70EFDA-7463-4AD8-8012-51A572B3CAE0}">
      <dgm:prSet/>
      <dgm:spPr/>
      <dgm:t>
        <a:bodyPr/>
        <a:lstStyle/>
        <a:p>
          <a:endParaRPr lang="en-CA"/>
        </a:p>
      </dgm:t>
    </dgm:pt>
    <dgm:pt modelId="{61F14D45-BF1A-462A-8A51-856E73739851}" type="sibTrans" cxnId="{1E70EFDA-7463-4AD8-8012-51A572B3CAE0}">
      <dgm:prSet/>
      <dgm:spPr/>
      <dgm:t>
        <a:bodyPr/>
        <a:lstStyle/>
        <a:p>
          <a:endParaRPr lang="en-CA"/>
        </a:p>
      </dgm:t>
    </dgm:pt>
    <dgm:pt modelId="{469362FD-AFB9-4AC5-BDB2-1188EEE836EE}">
      <dgm:prSet phldrT="[Text]"/>
      <dgm:spPr/>
      <dgm:t>
        <a:bodyPr/>
        <a:lstStyle/>
        <a:p>
          <a:r>
            <a:rPr lang="en-US" dirty="0"/>
            <a:t>Regional Integration</a:t>
          </a:r>
          <a:endParaRPr lang="en-CA" dirty="0"/>
        </a:p>
      </dgm:t>
    </dgm:pt>
    <dgm:pt modelId="{78AD0D27-8A91-4EE1-A85E-8B3C304B6C08}" type="parTrans" cxnId="{738B1ECD-FBFD-4828-AD58-9FEE86BC1AFD}">
      <dgm:prSet/>
      <dgm:spPr/>
      <dgm:t>
        <a:bodyPr/>
        <a:lstStyle/>
        <a:p>
          <a:endParaRPr lang="en-CA"/>
        </a:p>
      </dgm:t>
    </dgm:pt>
    <dgm:pt modelId="{72C36AA3-1132-430C-864C-55AA98A95E78}" type="sibTrans" cxnId="{738B1ECD-FBFD-4828-AD58-9FEE86BC1AFD}">
      <dgm:prSet/>
      <dgm:spPr/>
      <dgm:t>
        <a:bodyPr/>
        <a:lstStyle/>
        <a:p>
          <a:endParaRPr lang="en-CA"/>
        </a:p>
      </dgm:t>
    </dgm:pt>
    <dgm:pt modelId="{ED5E88B2-CED7-4975-905B-D5EE05F9A174}">
      <dgm:prSet phldrT="[Text]"/>
      <dgm:spPr/>
      <dgm:t>
        <a:bodyPr/>
        <a:lstStyle/>
        <a:p>
          <a:r>
            <a:rPr lang="en-US" dirty="0"/>
            <a:t>New In-Province Resources (Supply &amp; Demand)</a:t>
          </a:r>
          <a:endParaRPr lang="en-CA" dirty="0"/>
        </a:p>
      </dgm:t>
    </dgm:pt>
    <dgm:pt modelId="{381E11EB-4B6E-45D4-892F-CFCDEF8326EC}" type="parTrans" cxnId="{2795515F-538F-429A-AB1D-CE09A7747E18}">
      <dgm:prSet/>
      <dgm:spPr/>
      <dgm:t>
        <a:bodyPr/>
        <a:lstStyle/>
        <a:p>
          <a:endParaRPr lang="en-CA"/>
        </a:p>
      </dgm:t>
    </dgm:pt>
    <dgm:pt modelId="{2564CF58-0CC9-440D-9EE5-13CD813BAB2C}" type="sibTrans" cxnId="{2795515F-538F-429A-AB1D-CE09A7747E18}">
      <dgm:prSet/>
      <dgm:spPr/>
      <dgm:t>
        <a:bodyPr/>
        <a:lstStyle/>
        <a:p>
          <a:endParaRPr lang="en-CA"/>
        </a:p>
      </dgm:t>
    </dgm:pt>
    <dgm:pt modelId="{9E6A4F18-32B6-4FA6-839C-ECE2A78B5571}">
      <dgm:prSet phldrT="[Text]"/>
      <dgm:spPr/>
      <dgm:t>
        <a:bodyPr/>
        <a:lstStyle/>
        <a:p>
          <a:r>
            <a:rPr lang="en-CA" i="0" dirty="0"/>
            <a:t>New Inter-connections and corresponding access to energy and capacity</a:t>
          </a:r>
        </a:p>
      </dgm:t>
    </dgm:pt>
    <dgm:pt modelId="{3EF92D66-415B-4F91-A1DA-82CFD29E5FE1}" type="parTrans" cxnId="{E8352F6B-13B7-4CEC-99E4-D6B4BC42837A}">
      <dgm:prSet/>
      <dgm:spPr/>
      <dgm:t>
        <a:bodyPr/>
        <a:lstStyle/>
        <a:p>
          <a:endParaRPr lang="en-CA"/>
        </a:p>
      </dgm:t>
    </dgm:pt>
    <dgm:pt modelId="{C1FECABB-98DC-4C1B-9675-6B0C07014B1C}" type="sibTrans" cxnId="{E8352F6B-13B7-4CEC-99E4-D6B4BC42837A}">
      <dgm:prSet/>
      <dgm:spPr/>
      <dgm:t>
        <a:bodyPr/>
        <a:lstStyle/>
        <a:p>
          <a:endParaRPr lang="en-CA"/>
        </a:p>
      </dgm:t>
    </dgm:pt>
    <dgm:pt modelId="{11E052AE-0CB6-427C-B4D8-EE301371985B}">
      <dgm:prSet phldrT="[Text]"/>
      <dgm:spPr/>
      <dgm:t>
        <a:bodyPr/>
        <a:lstStyle/>
        <a:p>
          <a:r>
            <a:rPr lang="en-US" i="0" dirty="0"/>
            <a:t>No New Emitting Resources</a:t>
          </a:r>
          <a:endParaRPr lang="en-CA" i="0" dirty="0"/>
        </a:p>
      </dgm:t>
    </dgm:pt>
    <dgm:pt modelId="{012E217C-30EE-49EC-8F78-1A156F997D3F}" type="parTrans" cxnId="{7EC71163-6CEA-429D-934E-5151A0E96EFD}">
      <dgm:prSet/>
      <dgm:spPr/>
      <dgm:t>
        <a:bodyPr/>
        <a:lstStyle/>
        <a:p>
          <a:endParaRPr lang="en-CA"/>
        </a:p>
      </dgm:t>
    </dgm:pt>
    <dgm:pt modelId="{54A05452-BB09-4398-BF8B-40480D3777FC}" type="sibTrans" cxnId="{7EC71163-6CEA-429D-934E-5151A0E96EFD}">
      <dgm:prSet/>
      <dgm:spPr/>
      <dgm:t>
        <a:bodyPr/>
        <a:lstStyle/>
        <a:p>
          <a:endParaRPr lang="en-CA"/>
        </a:p>
      </dgm:t>
    </dgm:pt>
    <dgm:pt modelId="{2FD969C7-1F45-4B18-967E-CB47FFBFF6E8}">
      <dgm:prSet phldrT="[Text]"/>
      <dgm:spPr/>
      <dgm:t>
        <a:bodyPr/>
        <a:lstStyle/>
        <a:p>
          <a:r>
            <a:rPr lang="en-CA" i="0" dirty="0"/>
            <a:t>New in-province and imported supply and demand resources must be non-emitting</a:t>
          </a:r>
        </a:p>
      </dgm:t>
    </dgm:pt>
    <dgm:pt modelId="{EA5F73CE-82A6-4E0A-BE7F-B45190997B77}" type="parTrans" cxnId="{8996243C-18C9-4DF0-9659-7A23873001DA}">
      <dgm:prSet/>
      <dgm:spPr/>
      <dgm:t>
        <a:bodyPr/>
        <a:lstStyle/>
        <a:p>
          <a:endParaRPr lang="en-CA"/>
        </a:p>
      </dgm:t>
    </dgm:pt>
    <dgm:pt modelId="{0281E059-205E-4D9E-90F4-62AC82274905}" type="sibTrans" cxnId="{8996243C-18C9-4DF0-9659-7A23873001DA}">
      <dgm:prSet/>
      <dgm:spPr/>
      <dgm:t>
        <a:bodyPr/>
        <a:lstStyle/>
        <a:p>
          <a:endParaRPr lang="en-CA"/>
        </a:p>
      </dgm:t>
    </dgm:pt>
    <dgm:pt modelId="{5F76B0E3-C133-44AF-8D34-3AA453ECB005}" type="pres">
      <dgm:prSet presAssocID="{D10E54AF-CA97-4D20-B113-1A53488FDB0F}" presName="Name0" presStyleCnt="0">
        <dgm:presLayoutVars>
          <dgm:dir/>
          <dgm:animLvl val="lvl"/>
          <dgm:resizeHandles val="exact"/>
        </dgm:presLayoutVars>
      </dgm:prSet>
      <dgm:spPr/>
    </dgm:pt>
    <dgm:pt modelId="{1BAED98F-979A-4E12-9647-C35A0E417BF1}" type="pres">
      <dgm:prSet presAssocID="{C2D887D9-B64B-45E1-B8E0-76AA3A7CF11B}" presName="composite" presStyleCnt="0"/>
      <dgm:spPr/>
    </dgm:pt>
    <dgm:pt modelId="{543215C6-BDF8-4284-A334-5C4650A61405}" type="pres">
      <dgm:prSet presAssocID="{C2D887D9-B64B-45E1-B8E0-76AA3A7CF11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EFFA356-9A63-4064-9696-93F84EA17861}" type="pres">
      <dgm:prSet presAssocID="{C2D887D9-B64B-45E1-B8E0-76AA3A7CF11B}" presName="desTx" presStyleLbl="alignAccFollowNode1" presStyleIdx="0" presStyleCnt="4">
        <dgm:presLayoutVars>
          <dgm:bulletEnabled val="1"/>
        </dgm:presLayoutVars>
      </dgm:prSet>
      <dgm:spPr/>
    </dgm:pt>
    <dgm:pt modelId="{67286EA2-972B-4F4E-94E5-9DB35FE87AC3}" type="pres">
      <dgm:prSet presAssocID="{C26C5DDE-6991-4D5C-BC6E-BB2A690D7B01}" presName="space" presStyleCnt="0"/>
      <dgm:spPr/>
    </dgm:pt>
    <dgm:pt modelId="{368BCA49-3220-40E2-9E6D-673EC6FCD415}" type="pres">
      <dgm:prSet presAssocID="{7D5040E4-E0D9-4B1A-83DE-99CCA313134B}" presName="composite" presStyleCnt="0"/>
      <dgm:spPr/>
    </dgm:pt>
    <dgm:pt modelId="{1539DE6C-3E8D-4FA4-97EC-41D2758D7F35}" type="pres">
      <dgm:prSet presAssocID="{7D5040E4-E0D9-4B1A-83DE-99CCA313134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8CFD591-67F9-4ACF-8FB1-CAA9703C9A9A}" type="pres">
      <dgm:prSet presAssocID="{7D5040E4-E0D9-4B1A-83DE-99CCA313134B}" presName="desTx" presStyleLbl="alignAccFollowNode1" presStyleIdx="1" presStyleCnt="4">
        <dgm:presLayoutVars>
          <dgm:bulletEnabled val="1"/>
        </dgm:presLayoutVars>
      </dgm:prSet>
      <dgm:spPr/>
    </dgm:pt>
    <dgm:pt modelId="{32728509-3DC0-472A-AE08-57AC6EAB4C81}" type="pres">
      <dgm:prSet presAssocID="{7F28721C-64E6-4205-BB32-BB2CF4FE15AE}" presName="space" presStyleCnt="0"/>
      <dgm:spPr/>
    </dgm:pt>
    <dgm:pt modelId="{024D66D8-89D6-4A82-B4AB-BD6399F76793}" type="pres">
      <dgm:prSet presAssocID="{469362FD-AFB9-4AC5-BDB2-1188EEE836EE}" presName="composite" presStyleCnt="0"/>
      <dgm:spPr/>
    </dgm:pt>
    <dgm:pt modelId="{2E457722-B794-45A6-9975-AD9120C3F127}" type="pres">
      <dgm:prSet presAssocID="{469362FD-AFB9-4AC5-BDB2-1188EEE836E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499E3BE-92CE-43B8-82A5-793EEF890035}" type="pres">
      <dgm:prSet presAssocID="{469362FD-AFB9-4AC5-BDB2-1188EEE836EE}" presName="desTx" presStyleLbl="alignAccFollowNode1" presStyleIdx="2" presStyleCnt="4">
        <dgm:presLayoutVars>
          <dgm:bulletEnabled val="1"/>
        </dgm:presLayoutVars>
      </dgm:prSet>
      <dgm:spPr/>
    </dgm:pt>
    <dgm:pt modelId="{4A8EC9F0-E632-4842-9656-50D63E52F10A}" type="pres">
      <dgm:prSet presAssocID="{72C36AA3-1132-430C-864C-55AA98A95E78}" presName="space" presStyleCnt="0"/>
      <dgm:spPr/>
    </dgm:pt>
    <dgm:pt modelId="{8370753A-7286-44A6-A8D5-F80361A9DDE6}" type="pres">
      <dgm:prSet presAssocID="{11E052AE-0CB6-427C-B4D8-EE301371985B}" presName="composite" presStyleCnt="0"/>
      <dgm:spPr/>
    </dgm:pt>
    <dgm:pt modelId="{12B4677C-8716-4FD6-BF77-39A0C06292E5}" type="pres">
      <dgm:prSet presAssocID="{11E052AE-0CB6-427C-B4D8-EE301371985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FB74C65-0B54-42FF-B11B-563B07B696ED}" type="pres">
      <dgm:prSet presAssocID="{11E052AE-0CB6-427C-B4D8-EE301371985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E0C2C02-B94D-40CF-8088-F672B8BE6C5B}" srcId="{D10E54AF-CA97-4D20-B113-1A53488FDB0F}" destId="{C2D887D9-B64B-45E1-B8E0-76AA3A7CF11B}" srcOrd="0" destOrd="0" parTransId="{F19863CC-25FB-4643-9F63-D2B282D51317}" sibTransId="{C26C5DDE-6991-4D5C-BC6E-BB2A690D7B01}"/>
    <dgm:cxn modelId="{54D54008-49F2-4A71-B954-165859BAC340}" srcId="{C2D887D9-B64B-45E1-B8E0-76AA3A7CF11B}" destId="{A6A266B0-8D1E-4063-BF72-B3E85FC40260}" srcOrd="0" destOrd="0" parTransId="{B89FDFE7-920E-478F-853E-A48BA2586CD6}" sibTransId="{D8690516-E122-467B-A2C2-AB3543767E63}"/>
    <dgm:cxn modelId="{88CCCC13-8519-4CAB-BD47-D9ECD9D2FD1A}" type="presOf" srcId="{AAB8CDDA-32F5-4234-9311-56DB0987A9A7}" destId="{CEFFA356-9A63-4064-9696-93F84EA17861}" srcOrd="0" destOrd="1" presId="urn:microsoft.com/office/officeart/2005/8/layout/hList1"/>
    <dgm:cxn modelId="{FC699016-22D8-4594-8934-BA2B0F64D62A}" type="presOf" srcId="{11E052AE-0CB6-427C-B4D8-EE301371985B}" destId="{12B4677C-8716-4FD6-BF77-39A0C06292E5}" srcOrd="0" destOrd="0" presId="urn:microsoft.com/office/officeart/2005/8/layout/hList1"/>
    <dgm:cxn modelId="{19C4C128-4704-40F6-928E-9DCE65C8E6CF}" type="presOf" srcId="{7D5040E4-E0D9-4B1A-83DE-99CCA313134B}" destId="{1539DE6C-3E8D-4FA4-97EC-41D2758D7F35}" srcOrd="0" destOrd="0" presId="urn:microsoft.com/office/officeart/2005/8/layout/hList1"/>
    <dgm:cxn modelId="{8996243C-18C9-4DF0-9659-7A23873001DA}" srcId="{11E052AE-0CB6-427C-B4D8-EE301371985B}" destId="{2FD969C7-1F45-4B18-967E-CB47FFBFF6E8}" srcOrd="0" destOrd="0" parTransId="{EA5F73CE-82A6-4E0A-BE7F-B45190997B77}" sibTransId="{0281E059-205E-4D9E-90F4-62AC82274905}"/>
    <dgm:cxn modelId="{2F6D855E-6086-4B09-92D8-68059594ECE8}" srcId="{C2D887D9-B64B-45E1-B8E0-76AA3A7CF11B}" destId="{AAB8CDDA-32F5-4234-9311-56DB0987A9A7}" srcOrd="1" destOrd="0" parTransId="{DA8BFC3F-A39B-4958-83DC-37540AA49BE4}" sibTransId="{C92962BB-76F4-47FC-9C60-EFCB7130842D}"/>
    <dgm:cxn modelId="{2795515F-538F-429A-AB1D-CE09A7747E18}" srcId="{469362FD-AFB9-4AC5-BDB2-1188EEE836EE}" destId="{ED5E88B2-CED7-4975-905B-D5EE05F9A174}" srcOrd="0" destOrd="0" parTransId="{381E11EB-4B6E-45D4-892F-CFCDEF8326EC}" sibTransId="{2564CF58-0CC9-440D-9EE5-13CD813BAB2C}"/>
    <dgm:cxn modelId="{7EC71163-6CEA-429D-934E-5151A0E96EFD}" srcId="{D10E54AF-CA97-4D20-B113-1A53488FDB0F}" destId="{11E052AE-0CB6-427C-B4D8-EE301371985B}" srcOrd="3" destOrd="0" parTransId="{012E217C-30EE-49EC-8F78-1A156F997D3F}" sibTransId="{54A05452-BB09-4398-BF8B-40480D3777FC}"/>
    <dgm:cxn modelId="{6313FE66-ABFB-4DE9-8053-36FFED2219A5}" type="presOf" srcId="{52112B97-F719-4917-85DB-36BDFE10D5BB}" destId="{08CFD591-67F9-4ACF-8FB1-CAA9703C9A9A}" srcOrd="0" destOrd="1" presId="urn:microsoft.com/office/officeart/2005/8/layout/hList1"/>
    <dgm:cxn modelId="{8B9E1F48-EFDC-458D-BCD0-DDAD72B2AF51}" type="presOf" srcId="{9E6A4F18-32B6-4FA6-839C-ECE2A78B5571}" destId="{7499E3BE-92CE-43B8-82A5-793EEF890035}" srcOrd="0" destOrd="1" presId="urn:microsoft.com/office/officeart/2005/8/layout/hList1"/>
    <dgm:cxn modelId="{E8352F6B-13B7-4CEC-99E4-D6B4BC42837A}" srcId="{469362FD-AFB9-4AC5-BDB2-1188EEE836EE}" destId="{9E6A4F18-32B6-4FA6-839C-ECE2A78B5571}" srcOrd="1" destOrd="0" parTransId="{3EF92D66-415B-4F91-A1DA-82CFD29E5FE1}" sibTransId="{C1FECABB-98DC-4C1B-9675-6B0C07014B1C}"/>
    <dgm:cxn modelId="{D418F076-E48B-442D-BC09-336A92B9F809}" type="presOf" srcId="{ED5E88B2-CED7-4975-905B-D5EE05F9A174}" destId="{7499E3BE-92CE-43B8-82A5-793EEF890035}" srcOrd="0" destOrd="0" presId="urn:microsoft.com/office/officeart/2005/8/layout/hList1"/>
    <dgm:cxn modelId="{BF8BEC7F-CE01-4664-BD8C-6CBDF6BDDC1C}" type="presOf" srcId="{C2D887D9-B64B-45E1-B8E0-76AA3A7CF11B}" destId="{543215C6-BDF8-4284-A334-5C4650A61405}" srcOrd="0" destOrd="0" presId="urn:microsoft.com/office/officeart/2005/8/layout/hList1"/>
    <dgm:cxn modelId="{ABA8D8A3-0277-48F3-A395-901EE497B97A}" srcId="{7D5040E4-E0D9-4B1A-83DE-99CCA313134B}" destId="{3C8F70A2-5871-415B-882B-82CC5938B0D5}" srcOrd="0" destOrd="0" parTransId="{1A120CD2-CE5E-418E-A0EA-373E1E53AFFE}" sibTransId="{EEFE2D77-CB41-4721-B493-34F8A7E63BE7}"/>
    <dgm:cxn modelId="{306DFFAA-FC99-4F8E-BBC5-3548161E0047}" srcId="{D10E54AF-CA97-4D20-B113-1A53488FDB0F}" destId="{7D5040E4-E0D9-4B1A-83DE-99CCA313134B}" srcOrd="1" destOrd="0" parTransId="{852487F1-583E-490C-8BF8-55826429921E}" sibTransId="{7F28721C-64E6-4205-BB32-BB2CF4FE15AE}"/>
    <dgm:cxn modelId="{6C8F46C9-6C0E-4173-B44D-EFCD541E73E6}" type="presOf" srcId="{D10E54AF-CA97-4D20-B113-1A53488FDB0F}" destId="{5F76B0E3-C133-44AF-8D34-3AA453ECB005}" srcOrd="0" destOrd="0" presId="urn:microsoft.com/office/officeart/2005/8/layout/hList1"/>
    <dgm:cxn modelId="{738B1ECD-FBFD-4828-AD58-9FEE86BC1AFD}" srcId="{D10E54AF-CA97-4D20-B113-1A53488FDB0F}" destId="{469362FD-AFB9-4AC5-BDB2-1188EEE836EE}" srcOrd="2" destOrd="0" parTransId="{78AD0D27-8A91-4EE1-A85E-8B3C304B6C08}" sibTransId="{72C36AA3-1132-430C-864C-55AA98A95E78}"/>
    <dgm:cxn modelId="{655B75CD-8097-4D63-90AD-893D616D58E5}" type="presOf" srcId="{3C8F70A2-5871-415B-882B-82CC5938B0D5}" destId="{08CFD591-67F9-4ACF-8FB1-CAA9703C9A9A}" srcOrd="0" destOrd="0" presId="urn:microsoft.com/office/officeart/2005/8/layout/hList1"/>
    <dgm:cxn modelId="{6A8DB8CD-1CD3-4461-B1F1-D93FA4DE99C6}" type="presOf" srcId="{A6A266B0-8D1E-4063-BF72-B3E85FC40260}" destId="{CEFFA356-9A63-4064-9696-93F84EA17861}" srcOrd="0" destOrd="0" presId="urn:microsoft.com/office/officeart/2005/8/layout/hList1"/>
    <dgm:cxn modelId="{85EF8BD7-4AD4-4880-96B5-44023D9C21EB}" type="presOf" srcId="{469362FD-AFB9-4AC5-BDB2-1188EEE836EE}" destId="{2E457722-B794-45A6-9975-AD9120C3F127}" srcOrd="0" destOrd="0" presId="urn:microsoft.com/office/officeart/2005/8/layout/hList1"/>
    <dgm:cxn modelId="{1E70EFDA-7463-4AD8-8012-51A572B3CAE0}" srcId="{7D5040E4-E0D9-4B1A-83DE-99CCA313134B}" destId="{52112B97-F719-4917-85DB-36BDFE10D5BB}" srcOrd="1" destOrd="0" parTransId="{366E594C-2346-4EB8-8CA9-2C38CE3C75DF}" sibTransId="{61F14D45-BF1A-462A-8A51-856E73739851}"/>
    <dgm:cxn modelId="{1DBFE1EB-152F-4FAE-AB10-8CA80A5803B2}" type="presOf" srcId="{2FD969C7-1F45-4B18-967E-CB47FFBFF6E8}" destId="{3FB74C65-0B54-42FF-B11B-563B07B696ED}" srcOrd="0" destOrd="0" presId="urn:microsoft.com/office/officeart/2005/8/layout/hList1"/>
    <dgm:cxn modelId="{264BA9D0-C7F4-4BB2-9A88-576B891CED2C}" type="presParOf" srcId="{5F76B0E3-C133-44AF-8D34-3AA453ECB005}" destId="{1BAED98F-979A-4E12-9647-C35A0E417BF1}" srcOrd="0" destOrd="0" presId="urn:microsoft.com/office/officeart/2005/8/layout/hList1"/>
    <dgm:cxn modelId="{8AA7C9DB-3BC3-46C6-9BF5-FDD5F66BEDA3}" type="presParOf" srcId="{1BAED98F-979A-4E12-9647-C35A0E417BF1}" destId="{543215C6-BDF8-4284-A334-5C4650A61405}" srcOrd="0" destOrd="0" presId="urn:microsoft.com/office/officeart/2005/8/layout/hList1"/>
    <dgm:cxn modelId="{E583086E-85C9-4B92-9025-FC36C1F4507F}" type="presParOf" srcId="{1BAED98F-979A-4E12-9647-C35A0E417BF1}" destId="{CEFFA356-9A63-4064-9696-93F84EA17861}" srcOrd="1" destOrd="0" presId="urn:microsoft.com/office/officeart/2005/8/layout/hList1"/>
    <dgm:cxn modelId="{91392743-8156-4B56-A131-26CD3BCC1167}" type="presParOf" srcId="{5F76B0E3-C133-44AF-8D34-3AA453ECB005}" destId="{67286EA2-972B-4F4E-94E5-9DB35FE87AC3}" srcOrd="1" destOrd="0" presId="urn:microsoft.com/office/officeart/2005/8/layout/hList1"/>
    <dgm:cxn modelId="{03BB7A73-D5E3-4C05-9FD3-EB46E05C0F63}" type="presParOf" srcId="{5F76B0E3-C133-44AF-8D34-3AA453ECB005}" destId="{368BCA49-3220-40E2-9E6D-673EC6FCD415}" srcOrd="2" destOrd="0" presId="urn:microsoft.com/office/officeart/2005/8/layout/hList1"/>
    <dgm:cxn modelId="{DEDC5466-F4B7-42F3-ACEF-BD9A98D74D40}" type="presParOf" srcId="{368BCA49-3220-40E2-9E6D-673EC6FCD415}" destId="{1539DE6C-3E8D-4FA4-97EC-41D2758D7F35}" srcOrd="0" destOrd="0" presId="urn:microsoft.com/office/officeart/2005/8/layout/hList1"/>
    <dgm:cxn modelId="{131916D3-1660-44D6-ACC1-ED29A715689E}" type="presParOf" srcId="{368BCA49-3220-40E2-9E6D-673EC6FCD415}" destId="{08CFD591-67F9-4ACF-8FB1-CAA9703C9A9A}" srcOrd="1" destOrd="0" presId="urn:microsoft.com/office/officeart/2005/8/layout/hList1"/>
    <dgm:cxn modelId="{4467EB59-743B-4767-86B9-072CB6FA87BF}" type="presParOf" srcId="{5F76B0E3-C133-44AF-8D34-3AA453ECB005}" destId="{32728509-3DC0-472A-AE08-57AC6EAB4C81}" srcOrd="3" destOrd="0" presId="urn:microsoft.com/office/officeart/2005/8/layout/hList1"/>
    <dgm:cxn modelId="{68F9A957-D9ED-4964-82BC-7957937467D9}" type="presParOf" srcId="{5F76B0E3-C133-44AF-8D34-3AA453ECB005}" destId="{024D66D8-89D6-4A82-B4AB-BD6399F76793}" srcOrd="4" destOrd="0" presId="urn:microsoft.com/office/officeart/2005/8/layout/hList1"/>
    <dgm:cxn modelId="{98F0E7E2-9D67-467C-8D10-A15D419D8BAE}" type="presParOf" srcId="{024D66D8-89D6-4A82-B4AB-BD6399F76793}" destId="{2E457722-B794-45A6-9975-AD9120C3F127}" srcOrd="0" destOrd="0" presId="urn:microsoft.com/office/officeart/2005/8/layout/hList1"/>
    <dgm:cxn modelId="{291D0392-841C-4E7B-8FD2-1C03D4C0F7B0}" type="presParOf" srcId="{024D66D8-89D6-4A82-B4AB-BD6399F76793}" destId="{7499E3BE-92CE-43B8-82A5-793EEF890035}" srcOrd="1" destOrd="0" presId="urn:microsoft.com/office/officeart/2005/8/layout/hList1"/>
    <dgm:cxn modelId="{E78A4E09-0464-474D-94B4-119F561023EE}" type="presParOf" srcId="{5F76B0E3-C133-44AF-8D34-3AA453ECB005}" destId="{4A8EC9F0-E632-4842-9656-50D63E52F10A}" srcOrd="5" destOrd="0" presId="urn:microsoft.com/office/officeart/2005/8/layout/hList1"/>
    <dgm:cxn modelId="{F1AD0A57-D331-4E9C-B736-1C834A61F2F6}" type="presParOf" srcId="{5F76B0E3-C133-44AF-8D34-3AA453ECB005}" destId="{8370753A-7286-44A6-A8D5-F80361A9DDE6}" srcOrd="6" destOrd="0" presId="urn:microsoft.com/office/officeart/2005/8/layout/hList1"/>
    <dgm:cxn modelId="{B3345924-91DE-4F9E-9908-FFBC1E34076D}" type="presParOf" srcId="{8370753A-7286-44A6-A8D5-F80361A9DDE6}" destId="{12B4677C-8716-4FD6-BF77-39A0C06292E5}" srcOrd="0" destOrd="0" presId="urn:microsoft.com/office/officeart/2005/8/layout/hList1"/>
    <dgm:cxn modelId="{EE18BC61-C657-48BF-8DCD-F75BBBE619E1}" type="presParOf" srcId="{8370753A-7286-44A6-A8D5-F80361A9DDE6}" destId="{3FB74C65-0B54-42FF-B11B-563B07B696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C35785-463B-45C6-8501-10DD7A0190D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4EE484-D73C-47EE-96EA-C1C2CCFAC6DB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Increase in Renewable Energy Standard policy</a:t>
          </a:r>
        </a:p>
      </dgm:t>
    </dgm:pt>
    <dgm:pt modelId="{F6EAFE43-0968-464F-B427-671712B4203D}" type="parTrans" cxnId="{F606AF09-0631-4285-A2CA-8DC6D3EE1070}">
      <dgm:prSet/>
      <dgm:spPr/>
      <dgm:t>
        <a:bodyPr/>
        <a:lstStyle/>
        <a:p>
          <a:endParaRPr lang="en-CA"/>
        </a:p>
      </dgm:t>
    </dgm:pt>
    <dgm:pt modelId="{0C0DE26D-B7A5-4DCB-A918-3B5F610A895C}" type="sibTrans" cxnId="{F606AF09-0631-4285-A2CA-8DC6D3EE1070}">
      <dgm:prSet/>
      <dgm:spPr/>
      <dgm:t>
        <a:bodyPr/>
        <a:lstStyle/>
        <a:p>
          <a:endParaRPr lang="en-CA"/>
        </a:p>
      </dgm:t>
    </dgm:pt>
    <dgm:pt modelId="{02EDECB8-1706-492C-8595-BB1FDEA20C1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Low capital cost of wind</a:t>
          </a:r>
        </a:p>
      </dgm:t>
    </dgm:pt>
    <dgm:pt modelId="{92884838-259A-4DB0-A6AA-0F5DA4F993BD}" type="parTrans" cxnId="{C5E9B143-EDCD-4792-A1EA-C488CCCC5E68}">
      <dgm:prSet/>
      <dgm:spPr/>
      <dgm:t>
        <a:bodyPr/>
        <a:lstStyle/>
        <a:p>
          <a:endParaRPr lang="en-CA"/>
        </a:p>
      </dgm:t>
    </dgm:pt>
    <dgm:pt modelId="{AB8930C9-83BC-464A-8656-6E9BF560C864}" type="sibTrans" cxnId="{C5E9B143-EDCD-4792-A1EA-C488CCCC5E68}">
      <dgm:prSet/>
      <dgm:spPr/>
      <dgm:t>
        <a:bodyPr/>
        <a:lstStyle/>
        <a:p>
          <a:endParaRPr lang="en-CA" dirty="0"/>
        </a:p>
      </dgm:t>
    </dgm:pt>
    <dgm:pt modelId="{D5D30635-33CC-4D1A-B1C2-CE8A1B186C7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Low capital cost of storage</a:t>
          </a:r>
        </a:p>
      </dgm:t>
    </dgm:pt>
    <dgm:pt modelId="{C3C12A12-EC22-491A-93E7-647EB55BEBEF}" type="parTrans" cxnId="{D399E81F-A5B5-4372-A308-FC95BF487DD3}">
      <dgm:prSet/>
      <dgm:spPr/>
      <dgm:t>
        <a:bodyPr/>
        <a:lstStyle/>
        <a:p>
          <a:endParaRPr lang="en-CA"/>
        </a:p>
      </dgm:t>
    </dgm:pt>
    <dgm:pt modelId="{DCB4256D-E522-4941-B4D7-82B6DF4CFA85}" type="sibTrans" cxnId="{D399E81F-A5B5-4372-A308-FC95BF487DD3}">
      <dgm:prSet/>
      <dgm:spPr/>
      <dgm:t>
        <a:bodyPr/>
        <a:lstStyle/>
        <a:p>
          <a:endParaRPr lang="en-CA" dirty="0"/>
        </a:p>
      </dgm:t>
    </dgm:pt>
    <dgm:pt modelId="{6EED66DC-44D9-46BF-BC36-49A51D28DD3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Low pricing of import energy</a:t>
          </a:r>
        </a:p>
      </dgm:t>
    </dgm:pt>
    <dgm:pt modelId="{6C1494B7-F1F7-4A67-8945-57F314D9E14B}" type="parTrans" cxnId="{5D086266-082A-44ED-B20B-BCE7F886699E}">
      <dgm:prSet/>
      <dgm:spPr/>
      <dgm:t>
        <a:bodyPr/>
        <a:lstStyle/>
        <a:p>
          <a:endParaRPr lang="en-CA"/>
        </a:p>
      </dgm:t>
    </dgm:pt>
    <dgm:pt modelId="{66CC3EEB-7657-43E3-A6AC-52C0F0369BDA}" type="sibTrans" cxnId="{5D086266-082A-44ED-B20B-BCE7F886699E}">
      <dgm:prSet/>
      <dgm:spPr/>
      <dgm:t>
        <a:bodyPr/>
        <a:lstStyle/>
        <a:p>
          <a:endParaRPr lang="en-CA"/>
        </a:p>
      </dgm:t>
    </dgm:pt>
    <dgm:pt modelId="{231ADE3E-DAFD-481A-A75A-56D07646CC1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High pricing of import energy</a:t>
          </a:r>
        </a:p>
      </dgm:t>
    </dgm:pt>
    <dgm:pt modelId="{ADA0DFF9-DA40-448F-82D8-959A603A39AB}" type="parTrans" cxnId="{FD8F1E79-410E-4436-86D1-CE32460AEDE4}">
      <dgm:prSet/>
      <dgm:spPr/>
      <dgm:t>
        <a:bodyPr/>
        <a:lstStyle/>
        <a:p>
          <a:endParaRPr lang="en-CA"/>
        </a:p>
      </dgm:t>
    </dgm:pt>
    <dgm:pt modelId="{AECDAC3B-EE47-400A-A7B8-33D27523C9E2}" type="sibTrans" cxnId="{FD8F1E79-410E-4436-86D1-CE32460AEDE4}">
      <dgm:prSet/>
      <dgm:spPr/>
      <dgm:t>
        <a:bodyPr/>
        <a:lstStyle/>
        <a:p>
          <a:endParaRPr lang="en-CA" dirty="0"/>
        </a:p>
      </dgm:t>
    </dgm:pt>
    <dgm:pt modelId="{F179ED08-6C26-4049-B5F5-949F637CC9B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High pricing of natural gas</a:t>
          </a:r>
        </a:p>
      </dgm:t>
    </dgm:pt>
    <dgm:pt modelId="{EE33C43B-1FDB-4643-A45F-9A9DC6A24A58}" type="parTrans" cxnId="{904AC4E0-57C3-4B08-9711-2717D594E337}">
      <dgm:prSet/>
      <dgm:spPr/>
      <dgm:t>
        <a:bodyPr/>
        <a:lstStyle/>
        <a:p>
          <a:endParaRPr lang="en-CA"/>
        </a:p>
      </dgm:t>
    </dgm:pt>
    <dgm:pt modelId="{452C6E54-25E8-4D4E-8190-1B128648DC79}" type="sibTrans" cxnId="{904AC4E0-57C3-4B08-9711-2717D594E337}">
      <dgm:prSet/>
      <dgm:spPr/>
      <dgm:t>
        <a:bodyPr/>
        <a:lstStyle/>
        <a:p>
          <a:endParaRPr lang="en-CA"/>
        </a:p>
      </dgm:t>
    </dgm:pt>
    <dgm:pt modelId="{043093D3-3513-461E-9984-3DEB9BDDCB6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Carbon tax/pricing</a:t>
          </a:r>
        </a:p>
      </dgm:t>
    </dgm:pt>
    <dgm:pt modelId="{EB50BAB2-A5F1-4735-8570-277B293049E2}" type="parTrans" cxnId="{DFD0E830-D1AB-41E4-8CDD-AE9E36756E8E}">
      <dgm:prSet/>
      <dgm:spPr/>
      <dgm:t>
        <a:bodyPr/>
        <a:lstStyle/>
        <a:p>
          <a:endParaRPr lang="en-CA"/>
        </a:p>
      </dgm:t>
    </dgm:pt>
    <dgm:pt modelId="{13874473-48FA-49FF-8C97-9DAA9E04BFCE}" type="sibTrans" cxnId="{DFD0E830-D1AB-41E4-8CDD-AE9E36756E8E}">
      <dgm:prSet/>
      <dgm:spPr/>
      <dgm:t>
        <a:bodyPr/>
        <a:lstStyle/>
        <a:p>
          <a:endParaRPr lang="en-CA" dirty="0"/>
        </a:p>
      </dgm:t>
    </dgm:pt>
    <dgm:pt modelId="{8E0CABD7-4581-4426-BB2B-F27ADC09098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Fuel security sensitivities </a:t>
          </a:r>
        </a:p>
      </dgm:t>
    </dgm:pt>
    <dgm:pt modelId="{75FAD27B-FC3C-4361-8A85-BD7580216008}" type="parTrans" cxnId="{32E81BF5-3601-4B39-88D6-4A23FC1A2FE7}">
      <dgm:prSet/>
      <dgm:spPr/>
      <dgm:t>
        <a:bodyPr/>
        <a:lstStyle/>
        <a:p>
          <a:endParaRPr lang="en-CA"/>
        </a:p>
      </dgm:t>
    </dgm:pt>
    <dgm:pt modelId="{DEFD7199-CCA3-4C00-BD5B-AC918DA5CA61}" type="sibTrans" cxnId="{32E81BF5-3601-4B39-88D6-4A23FC1A2FE7}">
      <dgm:prSet/>
      <dgm:spPr/>
      <dgm:t>
        <a:bodyPr/>
        <a:lstStyle/>
        <a:p>
          <a:endParaRPr lang="en-CA"/>
        </a:p>
      </dgm:t>
    </dgm:pt>
    <dgm:pt modelId="{66EA61FF-555C-45E1-8989-C0A5ECA5651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CA" dirty="0"/>
            <a:t>Resiliency testing</a:t>
          </a:r>
        </a:p>
      </dgm:t>
    </dgm:pt>
    <dgm:pt modelId="{9F0AB98C-E3B7-4C9F-B78C-65E062C4FD49}" type="parTrans" cxnId="{D20BCFCB-C83B-4E81-8B73-ECBDDA512E54}">
      <dgm:prSet/>
      <dgm:spPr/>
      <dgm:t>
        <a:bodyPr/>
        <a:lstStyle/>
        <a:p>
          <a:endParaRPr lang="en-CA"/>
        </a:p>
      </dgm:t>
    </dgm:pt>
    <dgm:pt modelId="{1713A0B9-EC70-442F-9F8F-CEE11C844F13}" type="sibTrans" cxnId="{D20BCFCB-C83B-4E81-8B73-ECBDDA512E54}">
      <dgm:prSet/>
      <dgm:spPr/>
      <dgm:t>
        <a:bodyPr/>
        <a:lstStyle/>
        <a:p>
          <a:endParaRPr lang="en-CA" dirty="0"/>
        </a:p>
      </dgm:t>
    </dgm:pt>
    <dgm:pt modelId="{9CF0C25C-5FC7-4D60-827E-66FFAF3AA588}" type="pres">
      <dgm:prSet presAssocID="{31C35785-463B-45C6-8501-10DD7A0190D7}" presName="Name0" presStyleCnt="0">
        <dgm:presLayoutVars>
          <dgm:chMax/>
          <dgm:chPref/>
          <dgm:dir val="rev"/>
          <dgm:animLvl val="lvl"/>
        </dgm:presLayoutVars>
      </dgm:prSet>
      <dgm:spPr/>
    </dgm:pt>
    <dgm:pt modelId="{2B28D060-DBA3-4A32-A9F7-7AE8D22DE1ED}" type="pres">
      <dgm:prSet presAssocID="{02EDECB8-1706-492C-8595-BB1FDEA20C13}" presName="composite" presStyleCnt="0"/>
      <dgm:spPr/>
    </dgm:pt>
    <dgm:pt modelId="{DFBB3E60-2892-4BCE-AD1A-BD210972C8A3}" type="pres">
      <dgm:prSet presAssocID="{02EDECB8-1706-492C-8595-BB1FDEA20C13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734E5BD9-757E-4804-901C-866932261506}" type="pres">
      <dgm:prSet presAssocID="{02EDECB8-1706-492C-8595-BB1FDEA20C13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BC0005-8DD7-4E0B-80AF-AD4F6789F8EF}" type="pres">
      <dgm:prSet presAssocID="{02EDECB8-1706-492C-8595-BB1FDEA20C13}" presName="BalanceSpacing" presStyleCnt="0"/>
      <dgm:spPr/>
    </dgm:pt>
    <dgm:pt modelId="{B0BA1136-168F-4246-B7E4-6C1F8B4E3AD3}" type="pres">
      <dgm:prSet presAssocID="{02EDECB8-1706-492C-8595-BB1FDEA20C13}" presName="BalanceSpacing1" presStyleCnt="0"/>
      <dgm:spPr/>
    </dgm:pt>
    <dgm:pt modelId="{C1035E84-0631-49B9-83A8-A09B46390D25}" type="pres">
      <dgm:prSet presAssocID="{AB8930C9-83BC-464A-8656-6E9BF560C864}" presName="Accent1Text" presStyleLbl="node1" presStyleIdx="1" presStyleCnt="10"/>
      <dgm:spPr/>
    </dgm:pt>
    <dgm:pt modelId="{0FAEA836-C85A-4777-8193-2132C54F968C}" type="pres">
      <dgm:prSet presAssocID="{AB8930C9-83BC-464A-8656-6E9BF560C864}" presName="spaceBetweenRectangles" presStyleCnt="0"/>
      <dgm:spPr/>
    </dgm:pt>
    <dgm:pt modelId="{17DD34EF-35E7-4A71-B0E6-1A1C2EB73A3E}" type="pres">
      <dgm:prSet presAssocID="{D5D30635-33CC-4D1A-B1C2-CE8A1B186C73}" presName="composite" presStyleCnt="0"/>
      <dgm:spPr/>
    </dgm:pt>
    <dgm:pt modelId="{2E956A76-E171-4C4D-BE62-9451E9B6A48F}" type="pres">
      <dgm:prSet presAssocID="{D5D30635-33CC-4D1A-B1C2-CE8A1B186C73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23795ED2-9171-4AB1-95E6-13357D39DC08}" type="pres">
      <dgm:prSet presAssocID="{D5D30635-33CC-4D1A-B1C2-CE8A1B186C7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BD0602C-CE98-44E6-B476-31FE99B678D0}" type="pres">
      <dgm:prSet presAssocID="{D5D30635-33CC-4D1A-B1C2-CE8A1B186C73}" presName="BalanceSpacing" presStyleCnt="0"/>
      <dgm:spPr/>
    </dgm:pt>
    <dgm:pt modelId="{4AC03215-954C-44B6-AFFD-032BE4F91C5B}" type="pres">
      <dgm:prSet presAssocID="{D5D30635-33CC-4D1A-B1C2-CE8A1B186C73}" presName="BalanceSpacing1" presStyleCnt="0"/>
      <dgm:spPr/>
    </dgm:pt>
    <dgm:pt modelId="{D3CED8E4-9443-4FA9-9AB0-E7C0A7CB45F1}" type="pres">
      <dgm:prSet presAssocID="{DCB4256D-E522-4941-B4D7-82B6DF4CFA85}" presName="Accent1Text" presStyleLbl="node1" presStyleIdx="3" presStyleCnt="10"/>
      <dgm:spPr/>
    </dgm:pt>
    <dgm:pt modelId="{DF60F368-354A-41EE-81DD-6F92951A464F}" type="pres">
      <dgm:prSet presAssocID="{DCB4256D-E522-4941-B4D7-82B6DF4CFA85}" presName="spaceBetweenRectangles" presStyleCnt="0"/>
      <dgm:spPr/>
    </dgm:pt>
    <dgm:pt modelId="{D7056D85-6FB9-46A6-9CB0-B64EBB69CE6F}" type="pres">
      <dgm:prSet presAssocID="{231ADE3E-DAFD-481A-A75A-56D07646CC1D}" presName="composite" presStyleCnt="0"/>
      <dgm:spPr/>
    </dgm:pt>
    <dgm:pt modelId="{D2EF62FD-E4BE-4CCD-AD4B-4850705DFCCE}" type="pres">
      <dgm:prSet presAssocID="{231ADE3E-DAFD-481A-A75A-56D07646CC1D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1D245648-63E5-42AC-B14C-1BC1D8C49218}" type="pres">
      <dgm:prSet presAssocID="{231ADE3E-DAFD-481A-A75A-56D07646CC1D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33280BD-17F5-48D6-8848-0D562628C2B4}" type="pres">
      <dgm:prSet presAssocID="{231ADE3E-DAFD-481A-A75A-56D07646CC1D}" presName="BalanceSpacing" presStyleCnt="0"/>
      <dgm:spPr/>
    </dgm:pt>
    <dgm:pt modelId="{427E52E7-2526-4FBF-A624-635D948805B8}" type="pres">
      <dgm:prSet presAssocID="{231ADE3E-DAFD-481A-A75A-56D07646CC1D}" presName="BalanceSpacing1" presStyleCnt="0"/>
      <dgm:spPr/>
    </dgm:pt>
    <dgm:pt modelId="{7E85C7A1-AFE8-4946-A620-3A43C2DDA415}" type="pres">
      <dgm:prSet presAssocID="{AECDAC3B-EE47-400A-A7B8-33D27523C9E2}" presName="Accent1Text" presStyleLbl="node1" presStyleIdx="5" presStyleCnt="10"/>
      <dgm:spPr/>
    </dgm:pt>
    <dgm:pt modelId="{3AE9D15B-BDC7-40A3-9BBA-B6BC0EA89194}" type="pres">
      <dgm:prSet presAssocID="{AECDAC3B-EE47-400A-A7B8-33D27523C9E2}" presName="spaceBetweenRectangles" presStyleCnt="0"/>
      <dgm:spPr/>
    </dgm:pt>
    <dgm:pt modelId="{6AD1561E-2B34-4326-8B4E-2B615E9A1848}" type="pres">
      <dgm:prSet presAssocID="{043093D3-3513-461E-9984-3DEB9BDDCB64}" presName="composite" presStyleCnt="0"/>
      <dgm:spPr/>
    </dgm:pt>
    <dgm:pt modelId="{5863E446-B096-42C3-A7D9-C2D95A6E66DD}" type="pres">
      <dgm:prSet presAssocID="{043093D3-3513-461E-9984-3DEB9BDDCB64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0F2B9033-6AA2-4FA3-8634-CDD146EDC123}" type="pres">
      <dgm:prSet presAssocID="{043093D3-3513-461E-9984-3DEB9BDDCB64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7388E3B-2B8E-4A39-BF90-F99F74273B3C}" type="pres">
      <dgm:prSet presAssocID="{043093D3-3513-461E-9984-3DEB9BDDCB64}" presName="BalanceSpacing" presStyleCnt="0"/>
      <dgm:spPr/>
    </dgm:pt>
    <dgm:pt modelId="{7CFC607D-262E-4192-825A-56AD4E0318D4}" type="pres">
      <dgm:prSet presAssocID="{043093D3-3513-461E-9984-3DEB9BDDCB64}" presName="BalanceSpacing1" presStyleCnt="0"/>
      <dgm:spPr/>
    </dgm:pt>
    <dgm:pt modelId="{1800E9DE-6720-49A7-96A6-A7932092138B}" type="pres">
      <dgm:prSet presAssocID="{13874473-48FA-49FF-8C97-9DAA9E04BFCE}" presName="Accent1Text" presStyleLbl="node1" presStyleIdx="7" presStyleCnt="10"/>
      <dgm:spPr/>
    </dgm:pt>
    <dgm:pt modelId="{C10D2085-2729-4B98-A664-B7870B0D37E4}" type="pres">
      <dgm:prSet presAssocID="{13874473-48FA-49FF-8C97-9DAA9E04BFCE}" presName="spaceBetweenRectangles" presStyleCnt="0"/>
      <dgm:spPr/>
    </dgm:pt>
    <dgm:pt modelId="{32AD1C3D-4387-4164-9EB5-AB14743C4742}" type="pres">
      <dgm:prSet presAssocID="{66EA61FF-555C-45E1-8989-C0A5ECA5651C}" presName="composite" presStyleCnt="0"/>
      <dgm:spPr/>
    </dgm:pt>
    <dgm:pt modelId="{143CC552-B602-4838-A6CA-4DFE9DB38F57}" type="pres">
      <dgm:prSet presAssocID="{66EA61FF-555C-45E1-8989-C0A5ECA5651C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29A5CD8C-CEEA-40E1-8667-BF146A7A5E41}" type="pres">
      <dgm:prSet presAssocID="{66EA61FF-555C-45E1-8989-C0A5ECA5651C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10CF1A8-B9F2-4CAB-AC37-550411E0BB6B}" type="pres">
      <dgm:prSet presAssocID="{66EA61FF-555C-45E1-8989-C0A5ECA5651C}" presName="BalanceSpacing" presStyleCnt="0"/>
      <dgm:spPr/>
    </dgm:pt>
    <dgm:pt modelId="{E67161B7-CD6A-4BE9-ADDB-AB412ABCF5F1}" type="pres">
      <dgm:prSet presAssocID="{66EA61FF-555C-45E1-8989-C0A5ECA5651C}" presName="BalanceSpacing1" presStyleCnt="0"/>
      <dgm:spPr/>
    </dgm:pt>
    <dgm:pt modelId="{C8FE54F8-D846-4EC0-AA5D-FC11A20F3A6F}" type="pres">
      <dgm:prSet presAssocID="{1713A0B9-EC70-442F-9F8F-CEE11C844F13}" presName="Accent1Text" presStyleLbl="node1" presStyleIdx="9" presStyleCnt="10"/>
      <dgm:spPr/>
    </dgm:pt>
  </dgm:ptLst>
  <dgm:cxnLst>
    <dgm:cxn modelId="{20E60603-94BC-45E8-AA69-63B192290373}" type="presOf" srcId="{DCB4256D-E522-4941-B4D7-82B6DF4CFA85}" destId="{D3CED8E4-9443-4FA9-9AB0-E7C0A7CB45F1}" srcOrd="0" destOrd="0" presId="urn:microsoft.com/office/officeart/2008/layout/AlternatingHexagons"/>
    <dgm:cxn modelId="{F45BFF08-42EC-4161-A53C-768737B62FF1}" type="presOf" srcId="{043093D3-3513-461E-9984-3DEB9BDDCB64}" destId="{5863E446-B096-42C3-A7D9-C2D95A6E66DD}" srcOrd="0" destOrd="0" presId="urn:microsoft.com/office/officeart/2008/layout/AlternatingHexagons"/>
    <dgm:cxn modelId="{F606AF09-0631-4285-A2CA-8DC6D3EE1070}" srcId="{02EDECB8-1706-492C-8595-BB1FDEA20C13}" destId="{3B4EE484-D73C-47EE-96EA-C1C2CCFAC6DB}" srcOrd="0" destOrd="0" parTransId="{F6EAFE43-0968-464F-B427-671712B4203D}" sibTransId="{0C0DE26D-B7A5-4DCB-A918-3B5F610A895C}"/>
    <dgm:cxn modelId="{3C44140F-9F4D-44FC-9823-99BA99C362E3}" type="presOf" srcId="{31C35785-463B-45C6-8501-10DD7A0190D7}" destId="{9CF0C25C-5FC7-4D60-827E-66FFAF3AA588}" srcOrd="0" destOrd="0" presId="urn:microsoft.com/office/officeart/2008/layout/AlternatingHexagons"/>
    <dgm:cxn modelId="{D399E81F-A5B5-4372-A308-FC95BF487DD3}" srcId="{31C35785-463B-45C6-8501-10DD7A0190D7}" destId="{D5D30635-33CC-4D1A-B1C2-CE8A1B186C73}" srcOrd="1" destOrd="0" parTransId="{C3C12A12-EC22-491A-93E7-647EB55BEBEF}" sibTransId="{DCB4256D-E522-4941-B4D7-82B6DF4CFA85}"/>
    <dgm:cxn modelId="{019D3828-675F-4A23-9E86-546B182934DA}" type="presOf" srcId="{8E0CABD7-4581-4426-BB2B-F27ADC09098C}" destId="{0F2B9033-6AA2-4FA3-8634-CDD146EDC123}" srcOrd="0" destOrd="0" presId="urn:microsoft.com/office/officeart/2008/layout/AlternatingHexagons"/>
    <dgm:cxn modelId="{49021B2D-BB98-49D5-9E5D-97676C5F9570}" type="presOf" srcId="{F179ED08-6C26-4049-B5F5-949F637CC9BA}" destId="{1D245648-63E5-42AC-B14C-1BC1D8C49218}" srcOrd="0" destOrd="0" presId="urn:microsoft.com/office/officeart/2008/layout/AlternatingHexagons"/>
    <dgm:cxn modelId="{B3A1112F-FAB3-4908-BFE2-080BB596C9DB}" type="presOf" srcId="{6EED66DC-44D9-46BF-BC36-49A51D28DD33}" destId="{23795ED2-9171-4AB1-95E6-13357D39DC08}" srcOrd="0" destOrd="0" presId="urn:microsoft.com/office/officeart/2008/layout/AlternatingHexagons"/>
    <dgm:cxn modelId="{DFD0E830-D1AB-41E4-8CDD-AE9E36756E8E}" srcId="{31C35785-463B-45C6-8501-10DD7A0190D7}" destId="{043093D3-3513-461E-9984-3DEB9BDDCB64}" srcOrd="3" destOrd="0" parTransId="{EB50BAB2-A5F1-4735-8570-277B293049E2}" sibTransId="{13874473-48FA-49FF-8C97-9DAA9E04BFCE}"/>
    <dgm:cxn modelId="{C5E9B143-EDCD-4792-A1EA-C488CCCC5E68}" srcId="{31C35785-463B-45C6-8501-10DD7A0190D7}" destId="{02EDECB8-1706-492C-8595-BB1FDEA20C13}" srcOrd="0" destOrd="0" parTransId="{92884838-259A-4DB0-A6AA-0F5DA4F993BD}" sibTransId="{AB8930C9-83BC-464A-8656-6E9BF560C864}"/>
    <dgm:cxn modelId="{5D086266-082A-44ED-B20B-BCE7F886699E}" srcId="{D5D30635-33CC-4D1A-B1C2-CE8A1B186C73}" destId="{6EED66DC-44D9-46BF-BC36-49A51D28DD33}" srcOrd="0" destOrd="0" parTransId="{6C1494B7-F1F7-4A67-8945-57F314D9E14B}" sibTransId="{66CC3EEB-7657-43E3-A6AC-52C0F0369BDA}"/>
    <dgm:cxn modelId="{95ACD348-3718-4206-BB5A-178B5A55C3FD}" type="presOf" srcId="{13874473-48FA-49FF-8C97-9DAA9E04BFCE}" destId="{1800E9DE-6720-49A7-96A6-A7932092138B}" srcOrd="0" destOrd="0" presId="urn:microsoft.com/office/officeart/2008/layout/AlternatingHexagons"/>
    <dgm:cxn modelId="{FD8F1E79-410E-4436-86D1-CE32460AEDE4}" srcId="{31C35785-463B-45C6-8501-10DD7A0190D7}" destId="{231ADE3E-DAFD-481A-A75A-56D07646CC1D}" srcOrd="2" destOrd="0" parTransId="{ADA0DFF9-DA40-448F-82D8-959A603A39AB}" sibTransId="{AECDAC3B-EE47-400A-A7B8-33D27523C9E2}"/>
    <dgm:cxn modelId="{71156B7A-ED65-42F0-B5FF-F9876907FEAB}" type="presOf" srcId="{3B4EE484-D73C-47EE-96EA-C1C2CCFAC6DB}" destId="{734E5BD9-757E-4804-901C-866932261506}" srcOrd="0" destOrd="0" presId="urn:microsoft.com/office/officeart/2008/layout/AlternatingHexagons"/>
    <dgm:cxn modelId="{28623FBF-9CE5-4DB8-BFA7-E3BCECA3CBCD}" type="presOf" srcId="{66EA61FF-555C-45E1-8989-C0A5ECA5651C}" destId="{143CC552-B602-4838-A6CA-4DFE9DB38F57}" srcOrd="0" destOrd="0" presId="urn:microsoft.com/office/officeart/2008/layout/AlternatingHexagons"/>
    <dgm:cxn modelId="{7B0D2EC3-228E-44D9-8E61-E886533068E4}" type="presOf" srcId="{AB8930C9-83BC-464A-8656-6E9BF560C864}" destId="{C1035E84-0631-49B9-83A8-A09B46390D25}" srcOrd="0" destOrd="0" presId="urn:microsoft.com/office/officeart/2008/layout/AlternatingHexagons"/>
    <dgm:cxn modelId="{438EB0C6-37CA-4C95-949B-982CF92EAE91}" type="presOf" srcId="{02EDECB8-1706-492C-8595-BB1FDEA20C13}" destId="{DFBB3E60-2892-4BCE-AD1A-BD210972C8A3}" srcOrd="0" destOrd="0" presId="urn:microsoft.com/office/officeart/2008/layout/AlternatingHexagons"/>
    <dgm:cxn modelId="{D20BCFCB-C83B-4E81-8B73-ECBDDA512E54}" srcId="{31C35785-463B-45C6-8501-10DD7A0190D7}" destId="{66EA61FF-555C-45E1-8989-C0A5ECA5651C}" srcOrd="4" destOrd="0" parTransId="{9F0AB98C-E3B7-4C9F-B78C-65E062C4FD49}" sibTransId="{1713A0B9-EC70-442F-9F8F-CEE11C844F13}"/>
    <dgm:cxn modelId="{7F41C0DD-D433-43B4-BE4C-00AE4A970F12}" type="presOf" srcId="{231ADE3E-DAFD-481A-A75A-56D07646CC1D}" destId="{D2EF62FD-E4BE-4CCD-AD4B-4850705DFCCE}" srcOrd="0" destOrd="0" presId="urn:microsoft.com/office/officeart/2008/layout/AlternatingHexagons"/>
    <dgm:cxn modelId="{904AC4E0-57C3-4B08-9711-2717D594E337}" srcId="{231ADE3E-DAFD-481A-A75A-56D07646CC1D}" destId="{F179ED08-6C26-4049-B5F5-949F637CC9BA}" srcOrd="0" destOrd="0" parTransId="{EE33C43B-1FDB-4643-A45F-9A9DC6A24A58}" sibTransId="{452C6E54-25E8-4D4E-8190-1B128648DC79}"/>
    <dgm:cxn modelId="{0A3811E7-3F03-4825-81F1-59EB27E0BA11}" type="presOf" srcId="{D5D30635-33CC-4D1A-B1C2-CE8A1B186C73}" destId="{2E956A76-E171-4C4D-BE62-9451E9B6A48F}" srcOrd="0" destOrd="0" presId="urn:microsoft.com/office/officeart/2008/layout/AlternatingHexagons"/>
    <dgm:cxn modelId="{91F9F7E7-25F5-4F2F-8C00-C9C0B81D7FE6}" type="presOf" srcId="{AECDAC3B-EE47-400A-A7B8-33D27523C9E2}" destId="{7E85C7A1-AFE8-4946-A620-3A43C2DDA415}" srcOrd="0" destOrd="0" presId="urn:microsoft.com/office/officeart/2008/layout/AlternatingHexagons"/>
    <dgm:cxn modelId="{85E4ADF3-4CD4-4504-9692-808AF5D6E224}" type="presOf" srcId="{1713A0B9-EC70-442F-9F8F-CEE11C844F13}" destId="{C8FE54F8-D846-4EC0-AA5D-FC11A20F3A6F}" srcOrd="0" destOrd="0" presId="urn:microsoft.com/office/officeart/2008/layout/AlternatingHexagons"/>
    <dgm:cxn modelId="{32E81BF5-3601-4B39-88D6-4A23FC1A2FE7}" srcId="{043093D3-3513-461E-9984-3DEB9BDDCB64}" destId="{8E0CABD7-4581-4426-BB2B-F27ADC09098C}" srcOrd="0" destOrd="0" parTransId="{75FAD27B-FC3C-4361-8A85-BD7580216008}" sibTransId="{DEFD7199-CCA3-4C00-BD5B-AC918DA5CA61}"/>
    <dgm:cxn modelId="{942A6736-9B7A-4713-B6A9-8C5D1C38692F}" type="presParOf" srcId="{9CF0C25C-5FC7-4D60-827E-66FFAF3AA588}" destId="{2B28D060-DBA3-4A32-A9F7-7AE8D22DE1ED}" srcOrd="0" destOrd="0" presId="urn:microsoft.com/office/officeart/2008/layout/AlternatingHexagons"/>
    <dgm:cxn modelId="{0D9FFF7F-A5BF-4E85-BA73-1AA745216616}" type="presParOf" srcId="{2B28D060-DBA3-4A32-A9F7-7AE8D22DE1ED}" destId="{DFBB3E60-2892-4BCE-AD1A-BD210972C8A3}" srcOrd="0" destOrd="0" presId="urn:microsoft.com/office/officeart/2008/layout/AlternatingHexagons"/>
    <dgm:cxn modelId="{35E8ADEB-FB54-4525-9676-CE6FC5D3DA7C}" type="presParOf" srcId="{2B28D060-DBA3-4A32-A9F7-7AE8D22DE1ED}" destId="{734E5BD9-757E-4804-901C-866932261506}" srcOrd="1" destOrd="0" presId="urn:microsoft.com/office/officeart/2008/layout/AlternatingHexagons"/>
    <dgm:cxn modelId="{C082C7FA-432F-4376-9541-81A0C21C7BE9}" type="presParOf" srcId="{2B28D060-DBA3-4A32-A9F7-7AE8D22DE1ED}" destId="{4FBC0005-8DD7-4E0B-80AF-AD4F6789F8EF}" srcOrd="2" destOrd="0" presId="urn:microsoft.com/office/officeart/2008/layout/AlternatingHexagons"/>
    <dgm:cxn modelId="{F7DEF1A8-79F3-400D-8B01-96CDEB2433FA}" type="presParOf" srcId="{2B28D060-DBA3-4A32-A9F7-7AE8D22DE1ED}" destId="{B0BA1136-168F-4246-B7E4-6C1F8B4E3AD3}" srcOrd="3" destOrd="0" presId="urn:microsoft.com/office/officeart/2008/layout/AlternatingHexagons"/>
    <dgm:cxn modelId="{35249207-C1F5-457F-B255-1063D888681B}" type="presParOf" srcId="{2B28D060-DBA3-4A32-A9F7-7AE8D22DE1ED}" destId="{C1035E84-0631-49B9-83A8-A09B46390D25}" srcOrd="4" destOrd="0" presId="urn:microsoft.com/office/officeart/2008/layout/AlternatingHexagons"/>
    <dgm:cxn modelId="{827358BC-100E-41F8-B95E-50E2015F51F3}" type="presParOf" srcId="{9CF0C25C-5FC7-4D60-827E-66FFAF3AA588}" destId="{0FAEA836-C85A-4777-8193-2132C54F968C}" srcOrd="1" destOrd="0" presId="urn:microsoft.com/office/officeart/2008/layout/AlternatingHexagons"/>
    <dgm:cxn modelId="{AC1D6D3C-0CAA-443C-9C55-47EC983C03E9}" type="presParOf" srcId="{9CF0C25C-5FC7-4D60-827E-66FFAF3AA588}" destId="{17DD34EF-35E7-4A71-B0E6-1A1C2EB73A3E}" srcOrd="2" destOrd="0" presId="urn:microsoft.com/office/officeart/2008/layout/AlternatingHexagons"/>
    <dgm:cxn modelId="{C3904616-4F12-401C-9B2B-CF6A98BF5960}" type="presParOf" srcId="{17DD34EF-35E7-4A71-B0E6-1A1C2EB73A3E}" destId="{2E956A76-E171-4C4D-BE62-9451E9B6A48F}" srcOrd="0" destOrd="0" presId="urn:microsoft.com/office/officeart/2008/layout/AlternatingHexagons"/>
    <dgm:cxn modelId="{0DCE2D7F-9464-45E6-8879-B8A8F9BDA72F}" type="presParOf" srcId="{17DD34EF-35E7-4A71-B0E6-1A1C2EB73A3E}" destId="{23795ED2-9171-4AB1-95E6-13357D39DC08}" srcOrd="1" destOrd="0" presId="urn:microsoft.com/office/officeart/2008/layout/AlternatingHexagons"/>
    <dgm:cxn modelId="{7DA280A9-DD21-4355-801B-489AE8959389}" type="presParOf" srcId="{17DD34EF-35E7-4A71-B0E6-1A1C2EB73A3E}" destId="{DBD0602C-CE98-44E6-B476-31FE99B678D0}" srcOrd="2" destOrd="0" presId="urn:microsoft.com/office/officeart/2008/layout/AlternatingHexagons"/>
    <dgm:cxn modelId="{C7BFC199-071E-4673-AC9F-24579AEAA766}" type="presParOf" srcId="{17DD34EF-35E7-4A71-B0E6-1A1C2EB73A3E}" destId="{4AC03215-954C-44B6-AFFD-032BE4F91C5B}" srcOrd="3" destOrd="0" presId="urn:microsoft.com/office/officeart/2008/layout/AlternatingHexagons"/>
    <dgm:cxn modelId="{7ED1772A-B19C-4F38-B584-E4953AA26DC5}" type="presParOf" srcId="{17DD34EF-35E7-4A71-B0E6-1A1C2EB73A3E}" destId="{D3CED8E4-9443-4FA9-9AB0-E7C0A7CB45F1}" srcOrd="4" destOrd="0" presId="urn:microsoft.com/office/officeart/2008/layout/AlternatingHexagons"/>
    <dgm:cxn modelId="{19F3581B-0F57-45C3-A1C6-27E3F5C01255}" type="presParOf" srcId="{9CF0C25C-5FC7-4D60-827E-66FFAF3AA588}" destId="{DF60F368-354A-41EE-81DD-6F92951A464F}" srcOrd="3" destOrd="0" presId="urn:microsoft.com/office/officeart/2008/layout/AlternatingHexagons"/>
    <dgm:cxn modelId="{B1112A15-269C-47F6-A66E-7AE186FC8997}" type="presParOf" srcId="{9CF0C25C-5FC7-4D60-827E-66FFAF3AA588}" destId="{D7056D85-6FB9-46A6-9CB0-B64EBB69CE6F}" srcOrd="4" destOrd="0" presId="urn:microsoft.com/office/officeart/2008/layout/AlternatingHexagons"/>
    <dgm:cxn modelId="{D0B58774-4C37-4210-95A4-5F83615E7568}" type="presParOf" srcId="{D7056D85-6FB9-46A6-9CB0-B64EBB69CE6F}" destId="{D2EF62FD-E4BE-4CCD-AD4B-4850705DFCCE}" srcOrd="0" destOrd="0" presId="urn:microsoft.com/office/officeart/2008/layout/AlternatingHexagons"/>
    <dgm:cxn modelId="{EA1E6D21-5A40-4C49-8835-75A6433B8F28}" type="presParOf" srcId="{D7056D85-6FB9-46A6-9CB0-B64EBB69CE6F}" destId="{1D245648-63E5-42AC-B14C-1BC1D8C49218}" srcOrd="1" destOrd="0" presId="urn:microsoft.com/office/officeart/2008/layout/AlternatingHexagons"/>
    <dgm:cxn modelId="{A2573FA8-6420-4B9F-B86F-FF71F39DABBD}" type="presParOf" srcId="{D7056D85-6FB9-46A6-9CB0-B64EBB69CE6F}" destId="{333280BD-17F5-48D6-8848-0D562628C2B4}" srcOrd="2" destOrd="0" presId="urn:microsoft.com/office/officeart/2008/layout/AlternatingHexagons"/>
    <dgm:cxn modelId="{DFF1DA16-FAB0-4E70-B2A8-1659AB67DF29}" type="presParOf" srcId="{D7056D85-6FB9-46A6-9CB0-B64EBB69CE6F}" destId="{427E52E7-2526-4FBF-A624-635D948805B8}" srcOrd="3" destOrd="0" presId="urn:microsoft.com/office/officeart/2008/layout/AlternatingHexagons"/>
    <dgm:cxn modelId="{BD1CB3A7-AF25-46AD-8C3E-AA84FCD44FC0}" type="presParOf" srcId="{D7056D85-6FB9-46A6-9CB0-B64EBB69CE6F}" destId="{7E85C7A1-AFE8-4946-A620-3A43C2DDA415}" srcOrd="4" destOrd="0" presId="urn:microsoft.com/office/officeart/2008/layout/AlternatingHexagons"/>
    <dgm:cxn modelId="{F614E499-32CF-4AEF-B67E-CD59569AEA34}" type="presParOf" srcId="{9CF0C25C-5FC7-4D60-827E-66FFAF3AA588}" destId="{3AE9D15B-BDC7-40A3-9BBA-B6BC0EA89194}" srcOrd="5" destOrd="0" presId="urn:microsoft.com/office/officeart/2008/layout/AlternatingHexagons"/>
    <dgm:cxn modelId="{AE9DC631-628F-4120-A404-64A906FAE34A}" type="presParOf" srcId="{9CF0C25C-5FC7-4D60-827E-66FFAF3AA588}" destId="{6AD1561E-2B34-4326-8B4E-2B615E9A1848}" srcOrd="6" destOrd="0" presId="urn:microsoft.com/office/officeart/2008/layout/AlternatingHexagons"/>
    <dgm:cxn modelId="{158C6C5F-3444-4CF7-8959-508CC1E565B2}" type="presParOf" srcId="{6AD1561E-2B34-4326-8B4E-2B615E9A1848}" destId="{5863E446-B096-42C3-A7D9-C2D95A6E66DD}" srcOrd="0" destOrd="0" presId="urn:microsoft.com/office/officeart/2008/layout/AlternatingHexagons"/>
    <dgm:cxn modelId="{49C8FE34-37EE-45E6-A476-699B827F75EA}" type="presParOf" srcId="{6AD1561E-2B34-4326-8B4E-2B615E9A1848}" destId="{0F2B9033-6AA2-4FA3-8634-CDD146EDC123}" srcOrd="1" destOrd="0" presId="urn:microsoft.com/office/officeart/2008/layout/AlternatingHexagons"/>
    <dgm:cxn modelId="{2F1C1FD7-76BF-4B3B-B2BA-081198783445}" type="presParOf" srcId="{6AD1561E-2B34-4326-8B4E-2B615E9A1848}" destId="{27388E3B-2B8E-4A39-BF90-F99F74273B3C}" srcOrd="2" destOrd="0" presId="urn:microsoft.com/office/officeart/2008/layout/AlternatingHexagons"/>
    <dgm:cxn modelId="{E2CDEEFD-0349-4FBF-94BF-5825ED58D251}" type="presParOf" srcId="{6AD1561E-2B34-4326-8B4E-2B615E9A1848}" destId="{7CFC607D-262E-4192-825A-56AD4E0318D4}" srcOrd="3" destOrd="0" presId="urn:microsoft.com/office/officeart/2008/layout/AlternatingHexagons"/>
    <dgm:cxn modelId="{06C49FAD-7549-48EB-B200-C4C8A530E81D}" type="presParOf" srcId="{6AD1561E-2B34-4326-8B4E-2B615E9A1848}" destId="{1800E9DE-6720-49A7-96A6-A7932092138B}" srcOrd="4" destOrd="0" presId="urn:microsoft.com/office/officeart/2008/layout/AlternatingHexagons"/>
    <dgm:cxn modelId="{9B9F51A0-A617-4AD6-B8E2-900E427B4F9C}" type="presParOf" srcId="{9CF0C25C-5FC7-4D60-827E-66FFAF3AA588}" destId="{C10D2085-2729-4B98-A664-B7870B0D37E4}" srcOrd="7" destOrd="0" presId="urn:microsoft.com/office/officeart/2008/layout/AlternatingHexagons"/>
    <dgm:cxn modelId="{1E95ABAD-A3FA-4CF2-BD9B-6EBD3729A7CC}" type="presParOf" srcId="{9CF0C25C-5FC7-4D60-827E-66FFAF3AA588}" destId="{32AD1C3D-4387-4164-9EB5-AB14743C4742}" srcOrd="8" destOrd="0" presId="urn:microsoft.com/office/officeart/2008/layout/AlternatingHexagons"/>
    <dgm:cxn modelId="{44DFD170-7A71-44C9-A4D2-1653BEE28B06}" type="presParOf" srcId="{32AD1C3D-4387-4164-9EB5-AB14743C4742}" destId="{143CC552-B602-4838-A6CA-4DFE9DB38F57}" srcOrd="0" destOrd="0" presId="urn:microsoft.com/office/officeart/2008/layout/AlternatingHexagons"/>
    <dgm:cxn modelId="{EDCC6D1E-0EE7-4651-A3D5-C4812A5AA4CA}" type="presParOf" srcId="{32AD1C3D-4387-4164-9EB5-AB14743C4742}" destId="{29A5CD8C-CEEA-40E1-8667-BF146A7A5E41}" srcOrd="1" destOrd="0" presId="urn:microsoft.com/office/officeart/2008/layout/AlternatingHexagons"/>
    <dgm:cxn modelId="{A8555E16-B717-4F40-8A70-3A6798448FDA}" type="presParOf" srcId="{32AD1C3D-4387-4164-9EB5-AB14743C4742}" destId="{B10CF1A8-B9F2-4CAB-AC37-550411E0BB6B}" srcOrd="2" destOrd="0" presId="urn:microsoft.com/office/officeart/2008/layout/AlternatingHexagons"/>
    <dgm:cxn modelId="{11FF08C8-421F-4D34-9ABB-DD4489F7A7F6}" type="presParOf" srcId="{32AD1C3D-4387-4164-9EB5-AB14743C4742}" destId="{E67161B7-CD6A-4BE9-ADDB-AB412ABCF5F1}" srcOrd="3" destOrd="0" presId="urn:microsoft.com/office/officeart/2008/layout/AlternatingHexagons"/>
    <dgm:cxn modelId="{DE51AC4A-09B1-4A51-9225-5054854FBDA4}" type="presParOf" srcId="{32AD1C3D-4387-4164-9EB5-AB14743C4742}" destId="{C8FE54F8-D846-4EC0-AA5D-FC11A20F3A6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9D8CE-2EBE-41EF-AC30-05EAE26DB6E1}">
      <dsp:nvSpPr>
        <dsp:cNvPr id="0" name=""/>
        <dsp:cNvSpPr/>
      </dsp:nvSpPr>
      <dsp:spPr>
        <a:xfrm>
          <a:off x="395" y="0"/>
          <a:ext cx="1028620" cy="19671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Business as Usual</a:t>
          </a:r>
          <a:endParaRPr lang="en-CA" sz="1300" kern="1200" dirty="0"/>
        </a:p>
      </dsp:txBody>
      <dsp:txXfrm>
        <a:off x="395" y="0"/>
        <a:ext cx="1028620" cy="590149"/>
      </dsp:txXfrm>
    </dsp:sp>
    <dsp:sp modelId="{B78057B1-3483-417F-86FB-4827DAA1F85D}">
      <dsp:nvSpPr>
        <dsp:cNvPr id="0" name=""/>
        <dsp:cNvSpPr/>
      </dsp:nvSpPr>
      <dsp:spPr>
        <a:xfrm>
          <a:off x="103257" y="590149"/>
          <a:ext cx="822896" cy="127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2019 Load Forecast</a:t>
          </a:r>
          <a:endParaRPr lang="en-CA" sz="900" kern="1200" dirty="0"/>
        </a:p>
      </dsp:txBody>
      <dsp:txXfrm>
        <a:off x="127359" y="614251"/>
        <a:ext cx="774692" cy="1230453"/>
      </dsp:txXfrm>
    </dsp:sp>
    <dsp:sp modelId="{D047D76B-EAFB-499A-B47B-C88E1021B323}">
      <dsp:nvSpPr>
        <dsp:cNvPr id="0" name=""/>
        <dsp:cNvSpPr/>
      </dsp:nvSpPr>
      <dsp:spPr>
        <a:xfrm>
          <a:off x="1106163" y="0"/>
          <a:ext cx="1028620" cy="19671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Moderate Electrification</a:t>
          </a:r>
          <a:endParaRPr lang="en-CA" sz="1300" kern="1200" dirty="0"/>
        </a:p>
      </dsp:txBody>
      <dsp:txXfrm>
        <a:off x="1106163" y="0"/>
        <a:ext cx="1028620" cy="590149"/>
      </dsp:txXfrm>
    </dsp:sp>
    <dsp:sp modelId="{65FC725C-758E-484F-A004-E3FBF6DA6579}">
      <dsp:nvSpPr>
        <dsp:cNvPr id="0" name=""/>
        <dsp:cNvSpPr/>
      </dsp:nvSpPr>
      <dsp:spPr>
        <a:xfrm>
          <a:off x="1209025" y="590725"/>
          <a:ext cx="822896" cy="593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Moderate Space and Water Heating</a:t>
          </a:r>
          <a:endParaRPr lang="en-CA" sz="900" kern="1200" dirty="0"/>
        </a:p>
      </dsp:txBody>
      <dsp:txXfrm>
        <a:off x="1226397" y="608097"/>
        <a:ext cx="788152" cy="558383"/>
      </dsp:txXfrm>
    </dsp:sp>
    <dsp:sp modelId="{24321573-8503-4339-9F5F-ACC556C57CCA}">
      <dsp:nvSpPr>
        <dsp:cNvPr id="0" name=""/>
        <dsp:cNvSpPr/>
      </dsp:nvSpPr>
      <dsp:spPr>
        <a:xfrm>
          <a:off x="1209025" y="1275103"/>
          <a:ext cx="822896" cy="593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Moderate EV</a:t>
          </a:r>
          <a:endParaRPr lang="en-CA" sz="900" kern="1200" dirty="0"/>
        </a:p>
      </dsp:txBody>
      <dsp:txXfrm>
        <a:off x="1226397" y="1292475"/>
        <a:ext cx="788152" cy="558383"/>
      </dsp:txXfrm>
    </dsp:sp>
    <dsp:sp modelId="{9EB75A8C-42D0-4D6F-B7EB-4FF06F2013F0}">
      <dsp:nvSpPr>
        <dsp:cNvPr id="0" name=""/>
        <dsp:cNvSpPr/>
      </dsp:nvSpPr>
      <dsp:spPr>
        <a:xfrm>
          <a:off x="2211930" y="0"/>
          <a:ext cx="1028620" cy="19671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Electrification</a:t>
          </a:r>
          <a:endParaRPr lang="en-CA" sz="1300" kern="1200" dirty="0"/>
        </a:p>
      </dsp:txBody>
      <dsp:txXfrm>
        <a:off x="2211930" y="0"/>
        <a:ext cx="1028620" cy="590149"/>
      </dsp:txXfrm>
    </dsp:sp>
    <dsp:sp modelId="{8D376819-4F78-4E3C-824F-77421E80783D}">
      <dsp:nvSpPr>
        <dsp:cNvPr id="0" name=""/>
        <dsp:cNvSpPr/>
      </dsp:nvSpPr>
      <dsp:spPr>
        <a:xfrm>
          <a:off x="2314792" y="590725"/>
          <a:ext cx="822896" cy="593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High Space &amp; Water Heating</a:t>
          </a:r>
          <a:endParaRPr lang="en-CA" sz="900" kern="1200" dirty="0"/>
        </a:p>
      </dsp:txBody>
      <dsp:txXfrm>
        <a:off x="2332164" y="608097"/>
        <a:ext cx="788152" cy="558383"/>
      </dsp:txXfrm>
    </dsp:sp>
    <dsp:sp modelId="{536B8DD5-6AF9-40C3-BA6D-48CD2011D4CF}">
      <dsp:nvSpPr>
        <dsp:cNvPr id="0" name=""/>
        <dsp:cNvSpPr/>
      </dsp:nvSpPr>
      <dsp:spPr>
        <a:xfrm>
          <a:off x="2314792" y="1275103"/>
          <a:ext cx="822896" cy="593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High EV</a:t>
          </a:r>
          <a:endParaRPr lang="en-CA" sz="900" kern="1200" dirty="0"/>
        </a:p>
      </dsp:txBody>
      <dsp:txXfrm>
        <a:off x="2332164" y="1292475"/>
        <a:ext cx="788152" cy="558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9D8CE-2EBE-41EF-AC30-05EAE26DB6E1}">
      <dsp:nvSpPr>
        <dsp:cNvPr id="0" name=""/>
        <dsp:cNvSpPr/>
      </dsp:nvSpPr>
      <dsp:spPr>
        <a:xfrm>
          <a:off x="1385" y="0"/>
          <a:ext cx="1332817" cy="19671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Units Retired 2030</a:t>
          </a:r>
          <a:endParaRPr lang="en-CA" sz="1600" kern="1200" dirty="0"/>
        </a:p>
      </dsp:txBody>
      <dsp:txXfrm>
        <a:off x="1385" y="0"/>
        <a:ext cx="1332817" cy="590149"/>
      </dsp:txXfrm>
    </dsp:sp>
    <dsp:sp modelId="{B78057B1-3483-417F-86FB-4827DAA1F85D}">
      <dsp:nvSpPr>
        <dsp:cNvPr id="0" name=""/>
        <dsp:cNvSpPr/>
      </dsp:nvSpPr>
      <dsp:spPr>
        <a:xfrm>
          <a:off x="134667" y="590149"/>
          <a:ext cx="1066253" cy="127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Adherence to Federal Regulations</a:t>
          </a:r>
          <a:endParaRPr lang="en-CA" sz="1200" kern="1200" dirty="0"/>
        </a:p>
      </dsp:txBody>
      <dsp:txXfrm>
        <a:off x="165896" y="621378"/>
        <a:ext cx="1003795" cy="1216199"/>
      </dsp:txXfrm>
    </dsp:sp>
    <dsp:sp modelId="{FD9FA762-AC4C-4DD9-B8FD-E663C6E5FD35}">
      <dsp:nvSpPr>
        <dsp:cNvPr id="0" name=""/>
        <dsp:cNvSpPr/>
      </dsp:nvSpPr>
      <dsp:spPr>
        <a:xfrm>
          <a:off x="1434164" y="0"/>
          <a:ext cx="1332817" cy="19671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Units Retired 2040</a:t>
          </a:r>
          <a:endParaRPr lang="en-CA" sz="1600" kern="1200" dirty="0"/>
        </a:p>
      </dsp:txBody>
      <dsp:txXfrm>
        <a:off x="1434164" y="0"/>
        <a:ext cx="1332817" cy="590149"/>
      </dsp:txXfrm>
    </dsp:sp>
    <dsp:sp modelId="{536B8DD5-6AF9-40C3-BA6D-48CD2011D4CF}">
      <dsp:nvSpPr>
        <dsp:cNvPr id="0" name=""/>
        <dsp:cNvSpPr/>
      </dsp:nvSpPr>
      <dsp:spPr>
        <a:xfrm>
          <a:off x="1567445" y="590149"/>
          <a:ext cx="1066253" cy="127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Ongoing Equivalency Agreements</a:t>
          </a:r>
          <a:endParaRPr lang="en-CA" sz="1200" kern="1200" dirty="0"/>
        </a:p>
      </dsp:txBody>
      <dsp:txXfrm>
        <a:off x="1598674" y="621378"/>
        <a:ext cx="1003795" cy="1216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215C6-BDF8-4284-A334-5C4650A61405}">
      <dsp:nvSpPr>
        <dsp:cNvPr id="0" name=""/>
        <dsp:cNvSpPr/>
      </dsp:nvSpPr>
      <dsp:spPr>
        <a:xfrm>
          <a:off x="2480" y="1300394"/>
          <a:ext cx="1491532" cy="43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Current Landscape</a:t>
          </a:r>
          <a:endParaRPr lang="en-CA" sz="1200" kern="1200" dirty="0"/>
        </a:p>
      </dsp:txBody>
      <dsp:txXfrm>
        <a:off x="2480" y="1300394"/>
        <a:ext cx="1491532" cy="439729"/>
      </dsp:txXfrm>
    </dsp:sp>
    <dsp:sp modelId="{CEFFA356-9A63-4064-9696-93F84EA17861}">
      <dsp:nvSpPr>
        <dsp:cNvPr id="0" name=""/>
        <dsp:cNvSpPr/>
      </dsp:nvSpPr>
      <dsp:spPr>
        <a:xfrm>
          <a:off x="2480" y="1740124"/>
          <a:ext cx="1491532" cy="1556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New In-Province Resources (Supply &amp; Demand)</a:t>
          </a: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No new Interconnections</a:t>
          </a:r>
          <a:endParaRPr lang="en-CA" sz="1200" kern="1200" dirty="0"/>
        </a:p>
      </dsp:txBody>
      <dsp:txXfrm>
        <a:off x="2480" y="1740124"/>
        <a:ext cx="1491532" cy="1556415"/>
      </dsp:txXfrm>
    </dsp:sp>
    <dsp:sp modelId="{1539DE6C-3E8D-4FA4-97EC-41D2758D7F35}">
      <dsp:nvSpPr>
        <dsp:cNvPr id="0" name=""/>
        <dsp:cNvSpPr/>
      </dsp:nvSpPr>
      <dsp:spPr>
        <a:xfrm>
          <a:off x="1702827" y="1300394"/>
          <a:ext cx="1491532" cy="43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Distributed Resources Promoted</a:t>
          </a:r>
          <a:endParaRPr lang="en-CA" sz="1200" kern="1200" dirty="0"/>
        </a:p>
      </dsp:txBody>
      <dsp:txXfrm>
        <a:off x="1702827" y="1300394"/>
        <a:ext cx="1491532" cy="439729"/>
      </dsp:txXfrm>
    </dsp:sp>
    <dsp:sp modelId="{08CFD591-67F9-4ACF-8FB1-CAA9703C9A9A}">
      <dsp:nvSpPr>
        <dsp:cNvPr id="0" name=""/>
        <dsp:cNvSpPr/>
      </dsp:nvSpPr>
      <dsp:spPr>
        <a:xfrm>
          <a:off x="1702827" y="1740124"/>
          <a:ext cx="1491532" cy="1556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i="0" kern="1200" dirty="0"/>
            <a:t>Distributed supply and demand resources are preferred where possible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i="0" kern="1200" dirty="0"/>
            <a:t>DER are prioritized in the resource screening stage</a:t>
          </a:r>
        </a:p>
      </dsp:txBody>
      <dsp:txXfrm>
        <a:off x="1702827" y="1740124"/>
        <a:ext cx="1491532" cy="1556415"/>
      </dsp:txXfrm>
    </dsp:sp>
    <dsp:sp modelId="{2E457722-B794-45A6-9975-AD9120C3F127}">
      <dsp:nvSpPr>
        <dsp:cNvPr id="0" name=""/>
        <dsp:cNvSpPr/>
      </dsp:nvSpPr>
      <dsp:spPr>
        <a:xfrm>
          <a:off x="3403173" y="1300394"/>
          <a:ext cx="1491532" cy="43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Regional Integration</a:t>
          </a:r>
          <a:endParaRPr lang="en-CA" sz="1200" kern="1200" dirty="0"/>
        </a:p>
      </dsp:txBody>
      <dsp:txXfrm>
        <a:off x="3403173" y="1300394"/>
        <a:ext cx="1491532" cy="439729"/>
      </dsp:txXfrm>
    </dsp:sp>
    <dsp:sp modelId="{7499E3BE-92CE-43B8-82A5-793EEF890035}">
      <dsp:nvSpPr>
        <dsp:cNvPr id="0" name=""/>
        <dsp:cNvSpPr/>
      </dsp:nvSpPr>
      <dsp:spPr>
        <a:xfrm>
          <a:off x="3403173" y="1740124"/>
          <a:ext cx="1491532" cy="1556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New In-Province Resources (Supply &amp; Demand)</a:t>
          </a: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i="0" kern="1200" dirty="0"/>
            <a:t>New Inter-connections and corresponding access to energy and capacity</a:t>
          </a:r>
        </a:p>
      </dsp:txBody>
      <dsp:txXfrm>
        <a:off x="3403173" y="1740124"/>
        <a:ext cx="1491532" cy="1556415"/>
      </dsp:txXfrm>
    </dsp:sp>
    <dsp:sp modelId="{12B4677C-8716-4FD6-BF77-39A0C06292E5}">
      <dsp:nvSpPr>
        <dsp:cNvPr id="0" name=""/>
        <dsp:cNvSpPr/>
      </dsp:nvSpPr>
      <dsp:spPr>
        <a:xfrm>
          <a:off x="5103520" y="1300394"/>
          <a:ext cx="1491532" cy="43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 dirty="0"/>
            <a:t>No New Emitting Resources</a:t>
          </a:r>
          <a:endParaRPr lang="en-CA" sz="1200" i="0" kern="1200" dirty="0"/>
        </a:p>
      </dsp:txBody>
      <dsp:txXfrm>
        <a:off x="5103520" y="1300394"/>
        <a:ext cx="1491532" cy="439729"/>
      </dsp:txXfrm>
    </dsp:sp>
    <dsp:sp modelId="{3FB74C65-0B54-42FF-B11B-563B07B696ED}">
      <dsp:nvSpPr>
        <dsp:cNvPr id="0" name=""/>
        <dsp:cNvSpPr/>
      </dsp:nvSpPr>
      <dsp:spPr>
        <a:xfrm>
          <a:off x="5103520" y="1740124"/>
          <a:ext cx="1491532" cy="1556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i="0" kern="1200" dirty="0"/>
            <a:t>New in-province and imported supply and demand resources must be non-emitting</a:t>
          </a:r>
        </a:p>
      </dsp:txBody>
      <dsp:txXfrm>
        <a:off x="5103520" y="1740124"/>
        <a:ext cx="1491532" cy="1556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B3E60-2892-4BCE-AD1A-BD210972C8A3}">
      <dsp:nvSpPr>
        <dsp:cNvPr id="0" name=""/>
        <dsp:cNvSpPr/>
      </dsp:nvSpPr>
      <dsp:spPr>
        <a:xfrm rot="5400000">
          <a:off x="2509232" y="52571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 dirty="0"/>
            <a:t>Low capital cost of wind</a:t>
          </a:r>
        </a:p>
      </dsp:txBody>
      <dsp:txXfrm rot="-5400000">
        <a:off x="2666613" y="123844"/>
        <a:ext cx="469888" cy="540101"/>
      </dsp:txXfrm>
    </dsp:sp>
    <dsp:sp modelId="{734E5BD9-757E-4804-901C-866932261506}">
      <dsp:nvSpPr>
        <dsp:cNvPr id="0" name=""/>
        <dsp:cNvSpPr/>
      </dsp:nvSpPr>
      <dsp:spPr>
        <a:xfrm>
          <a:off x="1684563" y="158499"/>
          <a:ext cx="847423" cy="47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 dirty="0"/>
            <a:t>Increase in Renewable Energy Standard policy</a:t>
          </a:r>
        </a:p>
      </dsp:txBody>
      <dsp:txXfrm>
        <a:off x="1684563" y="158499"/>
        <a:ext cx="847423" cy="470790"/>
      </dsp:txXfrm>
    </dsp:sp>
    <dsp:sp modelId="{C1035E84-0631-49B9-83A8-A09B46390D25}">
      <dsp:nvSpPr>
        <dsp:cNvPr id="0" name=""/>
        <dsp:cNvSpPr/>
      </dsp:nvSpPr>
      <dsp:spPr>
        <a:xfrm rot="5400000">
          <a:off x="3246490" y="52571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3403871" y="123844"/>
        <a:ext cx="469888" cy="540101"/>
      </dsp:txXfrm>
    </dsp:sp>
    <dsp:sp modelId="{2E956A76-E171-4C4D-BE62-9451E9B6A48F}">
      <dsp:nvSpPr>
        <dsp:cNvPr id="0" name=""/>
        <dsp:cNvSpPr/>
      </dsp:nvSpPr>
      <dsp:spPr>
        <a:xfrm rot="5400000">
          <a:off x="2879273" y="718583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 dirty="0"/>
            <a:t>Low capital cost of storage</a:t>
          </a:r>
        </a:p>
      </dsp:txBody>
      <dsp:txXfrm rot="-5400000">
        <a:off x="3036654" y="789856"/>
        <a:ext cx="469888" cy="540101"/>
      </dsp:txXfrm>
    </dsp:sp>
    <dsp:sp modelId="{23795ED2-9171-4AB1-95E6-13357D39DC08}">
      <dsp:nvSpPr>
        <dsp:cNvPr id="0" name=""/>
        <dsp:cNvSpPr/>
      </dsp:nvSpPr>
      <dsp:spPr>
        <a:xfrm>
          <a:off x="3633637" y="824511"/>
          <a:ext cx="875670" cy="47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 dirty="0"/>
            <a:t>Low pricing of import energy</a:t>
          </a:r>
        </a:p>
      </dsp:txBody>
      <dsp:txXfrm>
        <a:off x="3633637" y="824511"/>
        <a:ext cx="875670" cy="470790"/>
      </dsp:txXfrm>
    </dsp:sp>
    <dsp:sp modelId="{D3CED8E4-9443-4FA9-9AB0-E7C0A7CB45F1}">
      <dsp:nvSpPr>
        <dsp:cNvPr id="0" name=""/>
        <dsp:cNvSpPr/>
      </dsp:nvSpPr>
      <dsp:spPr>
        <a:xfrm rot="5400000">
          <a:off x="2142015" y="718583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2299396" y="789856"/>
        <a:ext cx="469888" cy="540101"/>
      </dsp:txXfrm>
    </dsp:sp>
    <dsp:sp modelId="{D2EF62FD-E4BE-4CCD-AD4B-4850705DFCCE}">
      <dsp:nvSpPr>
        <dsp:cNvPr id="0" name=""/>
        <dsp:cNvSpPr/>
      </dsp:nvSpPr>
      <dsp:spPr>
        <a:xfrm rot="5400000">
          <a:off x="2509232" y="1384595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/>
            <a:t>High pricing of import energy</a:t>
          </a:r>
        </a:p>
      </dsp:txBody>
      <dsp:txXfrm rot="-5400000">
        <a:off x="2666613" y="1455868"/>
        <a:ext cx="469888" cy="540101"/>
      </dsp:txXfrm>
    </dsp:sp>
    <dsp:sp modelId="{1D245648-63E5-42AC-B14C-1BC1D8C49218}">
      <dsp:nvSpPr>
        <dsp:cNvPr id="0" name=""/>
        <dsp:cNvSpPr/>
      </dsp:nvSpPr>
      <dsp:spPr>
        <a:xfrm>
          <a:off x="1684563" y="1490523"/>
          <a:ext cx="847423" cy="47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 dirty="0"/>
            <a:t>High pricing of natural gas</a:t>
          </a:r>
        </a:p>
      </dsp:txBody>
      <dsp:txXfrm>
        <a:off x="1684563" y="1490523"/>
        <a:ext cx="847423" cy="470790"/>
      </dsp:txXfrm>
    </dsp:sp>
    <dsp:sp modelId="{7E85C7A1-AFE8-4946-A620-3A43C2DDA415}">
      <dsp:nvSpPr>
        <dsp:cNvPr id="0" name=""/>
        <dsp:cNvSpPr/>
      </dsp:nvSpPr>
      <dsp:spPr>
        <a:xfrm rot="5400000">
          <a:off x="3246490" y="1384595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3403871" y="1455868"/>
        <a:ext cx="469888" cy="540101"/>
      </dsp:txXfrm>
    </dsp:sp>
    <dsp:sp modelId="{5863E446-B096-42C3-A7D9-C2D95A6E66DD}">
      <dsp:nvSpPr>
        <dsp:cNvPr id="0" name=""/>
        <dsp:cNvSpPr/>
      </dsp:nvSpPr>
      <dsp:spPr>
        <a:xfrm rot="5400000">
          <a:off x="2879273" y="2050607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/>
            <a:t>Carbon tax/pricing</a:t>
          </a:r>
        </a:p>
      </dsp:txBody>
      <dsp:txXfrm rot="-5400000">
        <a:off x="3036654" y="2121880"/>
        <a:ext cx="469888" cy="540101"/>
      </dsp:txXfrm>
    </dsp:sp>
    <dsp:sp modelId="{0F2B9033-6AA2-4FA3-8634-CDD146EDC123}">
      <dsp:nvSpPr>
        <dsp:cNvPr id="0" name=""/>
        <dsp:cNvSpPr/>
      </dsp:nvSpPr>
      <dsp:spPr>
        <a:xfrm>
          <a:off x="3633637" y="2156535"/>
          <a:ext cx="875670" cy="47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 dirty="0"/>
            <a:t>Fuel security sensitivities </a:t>
          </a:r>
        </a:p>
      </dsp:txBody>
      <dsp:txXfrm>
        <a:off x="3633637" y="2156535"/>
        <a:ext cx="875670" cy="470790"/>
      </dsp:txXfrm>
    </dsp:sp>
    <dsp:sp modelId="{1800E9DE-6720-49A7-96A6-A7932092138B}">
      <dsp:nvSpPr>
        <dsp:cNvPr id="0" name=""/>
        <dsp:cNvSpPr/>
      </dsp:nvSpPr>
      <dsp:spPr>
        <a:xfrm rot="5400000">
          <a:off x="2142015" y="2050607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2299396" y="2121880"/>
        <a:ext cx="469888" cy="540101"/>
      </dsp:txXfrm>
    </dsp:sp>
    <dsp:sp modelId="{143CC552-B602-4838-A6CA-4DFE9DB38F57}">
      <dsp:nvSpPr>
        <dsp:cNvPr id="0" name=""/>
        <dsp:cNvSpPr/>
      </dsp:nvSpPr>
      <dsp:spPr>
        <a:xfrm rot="5400000">
          <a:off x="2509232" y="2716619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CA" sz="700" kern="1200" dirty="0"/>
            <a:t>Resiliency testing</a:t>
          </a:r>
        </a:p>
      </dsp:txBody>
      <dsp:txXfrm rot="-5400000">
        <a:off x="2666613" y="2787892"/>
        <a:ext cx="469888" cy="540101"/>
      </dsp:txXfrm>
    </dsp:sp>
    <dsp:sp modelId="{29A5CD8C-CEEA-40E1-8667-BF146A7A5E41}">
      <dsp:nvSpPr>
        <dsp:cNvPr id="0" name=""/>
        <dsp:cNvSpPr/>
      </dsp:nvSpPr>
      <dsp:spPr>
        <a:xfrm>
          <a:off x="1684563" y="2822547"/>
          <a:ext cx="847423" cy="47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E54F8-D846-4EC0-AA5D-FC11A20F3A6F}">
      <dsp:nvSpPr>
        <dsp:cNvPr id="0" name=""/>
        <dsp:cNvSpPr/>
      </dsp:nvSpPr>
      <dsp:spPr>
        <a:xfrm rot="5400000">
          <a:off x="3246490" y="2716619"/>
          <a:ext cx="784651" cy="682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3403871" y="2787892"/>
        <a:ext cx="469888" cy="540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4A7CE7-21E8-5546-A0E9-4ED5E9B40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1689D-B9FC-314D-9849-C7A3F4B95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9DD236-B342-734B-A75C-66A9F844428A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763CC-7146-E747-A49B-0EB1E2D4E5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03EB3-B7E4-E848-A295-E0A356B909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232AF6-A6D8-144D-AEF3-A7BCFC670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4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15AAAC-9755-F741-84C2-72202E900721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F2A15E-8DB4-D944-A321-75DAC9D6E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4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30D9D1-3C02-F443-B7A9-BC1AFA12E88E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407A1B-7976-7C41-9EFF-69AD2F9F99C6}"/>
                </a:ext>
              </a:extLst>
            </p:cNvPr>
            <p:cNvSpPr/>
            <p:nvPr userDrawn="1"/>
          </p:nvSpPr>
          <p:spPr bwMode="auto">
            <a:xfrm>
              <a:off x="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F5D081-1292-E44A-870F-3B56CFE138A8}"/>
                </a:ext>
              </a:extLst>
            </p:cNvPr>
            <p:cNvSpPr/>
            <p:nvPr userDrawn="1"/>
          </p:nvSpPr>
          <p:spPr bwMode="auto">
            <a:xfrm>
              <a:off x="8953499" y="0"/>
              <a:ext cx="190501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D66C31-627F-C942-94E6-DF698E776C49}"/>
                </a:ext>
              </a:extLst>
            </p:cNvPr>
            <p:cNvSpPr/>
            <p:nvPr userDrawn="1"/>
          </p:nvSpPr>
          <p:spPr bwMode="auto">
            <a:xfrm>
              <a:off x="0" y="1"/>
              <a:ext cx="9144000" cy="185738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7300C4-C185-DF4E-85FD-D282D9735AD7}"/>
                </a:ext>
              </a:extLst>
            </p:cNvPr>
            <p:cNvSpPr/>
            <p:nvPr userDrawn="1"/>
          </p:nvSpPr>
          <p:spPr bwMode="auto">
            <a:xfrm>
              <a:off x="0" y="6668396"/>
              <a:ext cx="9144000" cy="189604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4793A74-5BF9-5747-A449-2B02282C7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1545349"/>
            <a:ext cx="5458883" cy="931334"/>
          </a:xfrm>
        </p:spPr>
        <p:txBody>
          <a:bodyPr anchor="b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  <a:ea typeface="Titillium Light" charset="0"/>
                <a:cs typeface="Titillium Light" charset="0"/>
              </a:rPr>
              <a:t>Heading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7B69B4-8D31-8045-AFD0-9EC45D742113}"/>
              </a:ext>
            </a:extLst>
          </p:cNvPr>
          <p:cNvCxnSpPr/>
          <p:nvPr userDrawn="1"/>
        </p:nvCxnSpPr>
        <p:spPr>
          <a:xfrm>
            <a:off x="1187450" y="2715973"/>
            <a:ext cx="69124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C746D86-1D43-9C4F-B9E4-B18DFD0A0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09"/>
          <a:stretch>
            <a:fillRect/>
          </a:stretch>
        </p:blipFill>
        <p:spPr>
          <a:xfrm>
            <a:off x="0" y="4716390"/>
            <a:ext cx="4689881" cy="2141610"/>
          </a:xfrm>
          <a:custGeom>
            <a:avLst/>
            <a:gdLst>
              <a:gd name="connsiteX0" fmla="*/ 0 w 4867097"/>
              <a:gd name="connsiteY0" fmla="*/ 0 h 2222535"/>
              <a:gd name="connsiteX1" fmla="*/ 4867097 w 4867097"/>
              <a:gd name="connsiteY1" fmla="*/ 0 h 2222535"/>
              <a:gd name="connsiteX2" fmla="*/ 4867097 w 4867097"/>
              <a:gd name="connsiteY2" fmla="*/ 2222535 h 2222535"/>
              <a:gd name="connsiteX3" fmla="*/ 0 w 4867097"/>
              <a:gd name="connsiteY3" fmla="*/ 2222535 h 222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097" h="2222535">
                <a:moveTo>
                  <a:pt x="0" y="0"/>
                </a:moveTo>
                <a:lnTo>
                  <a:pt x="4867097" y="0"/>
                </a:lnTo>
                <a:lnTo>
                  <a:pt x="4867097" y="2222535"/>
                </a:lnTo>
                <a:lnTo>
                  <a:pt x="0" y="2222535"/>
                </a:lnTo>
                <a:close/>
              </a:path>
            </a:pathLst>
          </a:cu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75675C6-1B0A-6D46-8A59-C13968ABD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451" y="2954415"/>
            <a:ext cx="2992664" cy="530225"/>
          </a:xfrm>
          <a:prstGeom prst="rect">
            <a:avLst/>
          </a:prstGeom>
        </p:spPr>
        <p:txBody>
          <a:bodyPr lIns="0" rIns="0"/>
          <a:lstStyle>
            <a:lvl1pPr>
              <a:defRPr sz="180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MONTH, DAY XX, 20XX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DD324A-460D-6A41-A75E-94FB2BCA19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849" y="5857540"/>
            <a:ext cx="2235470" cy="6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49" y="262467"/>
            <a:ext cx="7533218" cy="956733"/>
          </a:xfrm>
        </p:spPr>
        <p:txBody>
          <a:bodyPr anchor="b" anchorCtr="0"/>
          <a:lstStyle>
            <a:lvl1pPr>
              <a:defRPr spc="300" baseline="0"/>
            </a:lvl1pPr>
          </a:lstStyle>
          <a:p>
            <a:r>
              <a:rPr lang="en-US" dirty="0"/>
              <a:t>Headline: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F274E-3E28-174F-A32B-33112D165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D680F-72ED-E04F-AF10-D790875CE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451" y="1541463"/>
            <a:ext cx="1665816" cy="4215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1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1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1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E79DF43-E06B-EE44-B30A-1EF6AADB110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064933" y="1541463"/>
            <a:ext cx="5647267" cy="4241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1F726DF-6B0B-9A44-95C7-93D48881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74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262467"/>
            <a:ext cx="7371333" cy="956733"/>
          </a:xfrm>
        </p:spPr>
        <p:txBody>
          <a:bodyPr anchor="b" anchorCtr="0"/>
          <a:lstStyle>
            <a:lvl1pPr>
              <a:defRPr spc="300" baseline="0"/>
            </a:lvl1pPr>
          </a:lstStyle>
          <a:p>
            <a:r>
              <a:rPr lang="en-US" dirty="0"/>
              <a:t>Headline: Blank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EC131-5629-A046-BC95-7C8161DB8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4328" y="6286500"/>
            <a:ext cx="463551" cy="312047"/>
          </a:xfrm>
        </p:spPr>
        <p:txBody>
          <a:bodyPr/>
          <a:lstStyle/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0820F8-82B4-984F-ABED-371D4DC7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5857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262467"/>
            <a:ext cx="6769100" cy="956733"/>
          </a:xfrm>
        </p:spPr>
        <p:txBody>
          <a:bodyPr anchor="b" anchorCtr="0"/>
          <a:lstStyle>
            <a:lvl1pPr>
              <a:defRPr spc="300" baseline="0"/>
            </a:lvl1pPr>
          </a:lstStyle>
          <a:p>
            <a:r>
              <a:rPr lang="en-US" dirty="0"/>
              <a:t>Executive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F274E-3E28-174F-A32B-33112D165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5136-F36F-E249-97BA-16F53792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D680F-72ED-E04F-AF10-D790875CE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451" y="1541462"/>
            <a:ext cx="6770688" cy="2903537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 2</a:t>
            </a:r>
          </a:p>
          <a:p>
            <a:pPr lvl="4"/>
            <a:r>
              <a:rPr lang="en-US" dirty="0"/>
              <a:t>Bullet Level 3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4FA15BD-0616-484E-B750-4F9ECAF925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5251" y="4801129"/>
            <a:ext cx="6424082" cy="60907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0281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30D9D1-3C02-F443-B7A9-BC1AFA12E88E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407A1B-7976-7C41-9EFF-69AD2F9F99C6}"/>
                </a:ext>
              </a:extLst>
            </p:cNvPr>
            <p:cNvSpPr/>
            <p:nvPr userDrawn="1"/>
          </p:nvSpPr>
          <p:spPr bwMode="auto">
            <a:xfrm>
              <a:off x="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F5D081-1292-E44A-870F-3B56CFE138A8}"/>
                </a:ext>
              </a:extLst>
            </p:cNvPr>
            <p:cNvSpPr/>
            <p:nvPr userDrawn="1"/>
          </p:nvSpPr>
          <p:spPr bwMode="auto">
            <a:xfrm>
              <a:off x="8953499" y="0"/>
              <a:ext cx="190501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D66C31-627F-C942-94E6-DF698E776C49}"/>
                </a:ext>
              </a:extLst>
            </p:cNvPr>
            <p:cNvSpPr/>
            <p:nvPr userDrawn="1"/>
          </p:nvSpPr>
          <p:spPr bwMode="auto">
            <a:xfrm>
              <a:off x="0" y="1"/>
              <a:ext cx="9144000" cy="185738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7300C4-C185-DF4E-85FD-D282D9735AD7}"/>
                </a:ext>
              </a:extLst>
            </p:cNvPr>
            <p:cNvSpPr/>
            <p:nvPr userDrawn="1"/>
          </p:nvSpPr>
          <p:spPr bwMode="auto">
            <a:xfrm>
              <a:off x="0" y="6668396"/>
              <a:ext cx="9144000" cy="189604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4793A74-5BF9-5747-A449-2B02282C7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0133" y="2920999"/>
            <a:ext cx="3539066" cy="524935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  <a:ea typeface="Titillium Light" charset="0"/>
                <a:cs typeface="Titillium Light" charset="0"/>
              </a:rPr>
              <a:t>section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80CA65-856D-2A4B-A38E-A4F0D24EF39A}"/>
              </a:ext>
            </a:extLst>
          </p:cNvPr>
          <p:cNvSpPr/>
          <p:nvPr userDrawn="1"/>
        </p:nvSpPr>
        <p:spPr>
          <a:xfrm>
            <a:off x="2586902" y="2687658"/>
            <a:ext cx="3966298" cy="9868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spc="300" dirty="0">
              <a:latin typeface="Calibri" panose="020F0502020204030204" pitchFamily="34" charset="0"/>
              <a:ea typeface="Titillium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4B98E5-3616-234F-AC89-E39965022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09"/>
          <a:stretch>
            <a:fillRect/>
          </a:stretch>
        </p:blipFill>
        <p:spPr>
          <a:xfrm>
            <a:off x="0" y="4716390"/>
            <a:ext cx="4689881" cy="2141610"/>
          </a:xfrm>
          <a:custGeom>
            <a:avLst/>
            <a:gdLst>
              <a:gd name="connsiteX0" fmla="*/ 0 w 4867097"/>
              <a:gd name="connsiteY0" fmla="*/ 0 h 2222535"/>
              <a:gd name="connsiteX1" fmla="*/ 4867097 w 4867097"/>
              <a:gd name="connsiteY1" fmla="*/ 0 h 2222535"/>
              <a:gd name="connsiteX2" fmla="*/ 4867097 w 4867097"/>
              <a:gd name="connsiteY2" fmla="*/ 2222535 h 2222535"/>
              <a:gd name="connsiteX3" fmla="*/ 0 w 4867097"/>
              <a:gd name="connsiteY3" fmla="*/ 2222535 h 222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097" h="2222535">
                <a:moveTo>
                  <a:pt x="0" y="0"/>
                </a:moveTo>
                <a:lnTo>
                  <a:pt x="4867097" y="0"/>
                </a:lnTo>
                <a:lnTo>
                  <a:pt x="4867097" y="2222535"/>
                </a:lnTo>
                <a:lnTo>
                  <a:pt x="0" y="2222535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BA940FC-60C0-F94A-8DB6-36A1E2679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849" y="5857540"/>
            <a:ext cx="2235470" cy="6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262467"/>
            <a:ext cx="6769100" cy="956733"/>
          </a:xfrm>
        </p:spPr>
        <p:txBody>
          <a:bodyPr anchor="b" anchorCtr="0"/>
          <a:lstStyle>
            <a:lvl1pPr>
              <a:defRPr spc="300" baseline="0"/>
            </a:lvl1pPr>
          </a:lstStyle>
          <a:p>
            <a:r>
              <a:rPr lang="en-US" dirty="0"/>
              <a:t>Headline: full 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F274E-3E28-174F-A32B-33112D165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FEE4AB2-2D4F-2249-A97F-43CEA9BE6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7451" y="1541462"/>
            <a:ext cx="6770688" cy="4186985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 2</a:t>
            </a:r>
          </a:p>
          <a:p>
            <a:pPr lvl="4"/>
            <a:r>
              <a:rPr lang="en-US" dirty="0"/>
              <a:t>Bullet Level 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72657A4-5F70-974A-9E24-D6193C0E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99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262467"/>
            <a:ext cx="6769100" cy="956733"/>
          </a:xfrm>
        </p:spPr>
        <p:txBody>
          <a:bodyPr anchor="b" anchorCtr="0"/>
          <a:lstStyle>
            <a:lvl1pPr>
              <a:defRPr spc="300" baseline="0"/>
            </a:lvl1pPr>
          </a:lstStyle>
          <a:p>
            <a:r>
              <a:rPr lang="en-US" dirty="0"/>
              <a:t>Headline: 2 Columns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F274E-3E28-174F-A32B-33112D165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D680F-72ED-E04F-AF10-D790875CE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451" y="1541463"/>
            <a:ext cx="6770688" cy="4215870"/>
          </a:xfrm>
          <a:prstGeom prst="rect">
            <a:avLst/>
          </a:prstGeom>
        </p:spPr>
        <p:txBody>
          <a:bodyPr lIns="0" rIns="0" numCol="2" spcCol="36000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 2</a:t>
            </a:r>
          </a:p>
          <a:p>
            <a:pPr lvl="4"/>
            <a:r>
              <a:rPr lang="en-US" dirty="0"/>
              <a:t>Bullet Level 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0781384-333E-3848-A56F-117297C8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714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1" y="262467"/>
            <a:ext cx="4832350" cy="956733"/>
          </a:xfrm>
        </p:spPr>
        <p:txBody>
          <a:bodyPr anchor="b" anchorCtr="0"/>
          <a:lstStyle>
            <a:lvl1pPr>
              <a:defRPr spc="300" baseline="0"/>
            </a:lvl1pPr>
          </a:lstStyle>
          <a:p>
            <a:r>
              <a:rPr lang="en-US" dirty="0"/>
              <a:t>Headline: </a:t>
            </a:r>
            <a:br>
              <a:rPr lang="en-US" dirty="0"/>
            </a:br>
            <a:r>
              <a:rPr lang="en-US" dirty="0"/>
              <a:t>Image Option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D680F-72ED-E04F-AF10-D790875CE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451" y="1541463"/>
            <a:ext cx="4610234" cy="4215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 2</a:t>
            </a:r>
          </a:p>
          <a:p>
            <a:pPr lvl="4"/>
            <a:r>
              <a:rPr lang="en-US" dirty="0"/>
              <a:t>Bullet Level 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6E6D9E-F2D2-534C-95B5-1768667813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5333" y="0"/>
            <a:ext cx="2878667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857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262467"/>
            <a:ext cx="3203015" cy="956733"/>
          </a:xfrm>
        </p:spPr>
        <p:txBody>
          <a:bodyPr anchor="b" anchorCtr="0"/>
          <a:lstStyle>
            <a:lvl1pPr>
              <a:defRPr spc="200" baseline="0"/>
            </a:lvl1pPr>
          </a:lstStyle>
          <a:p>
            <a:r>
              <a:rPr lang="en-US" dirty="0"/>
              <a:t>Headline: </a:t>
            </a:r>
            <a:br>
              <a:rPr lang="en-US" dirty="0"/>
            </a:br>
            <a:r>
              <a:rPr lang="en-US" dirty="0"/>
              <a:t>Image Option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D680F-72ED-E04F-AF10-D790875CE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451" y="1541463"/>
            <a:ext cx="2940929" cy="421587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 2</a:t>
            </a:r>
          </a:p>
          <a:p>
            <a:pPr lvl="4"/>
            <a:r>
              <a:rPr lang="en-US" dirty="0"/>
              <a:t>Bullet Level 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6E6D9E-F2D2-534C-95B5-1768667813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5067" y="0"/>
            <a:ext cx="4588934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49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262467"/>
            <a:ext cx="3740150" cy="956733"/>
          </a:xfrm>
        </p:spPr>
        <p:txBody>
          <a:bodyPr anchor="b" anchorCtr="0"/>
          <a:lstStyle>
            <a:lvl1pPr>
              <a:defRPr spc="200" baseline="0"/>
            </a:lvl1pPr>
          </a:lstStyle>
          <a:p>
            <a:r>
              <a:rPr lang="en-US" dirty="0"/>
              <a:t>Headline: </a:t>
            </a:r>
            <a:br>
              <a:rPr lang="en-US" dirty="0"/>
            </a:br>
            <a:r>
              <a:rPr lang="en-US" dirty="0"/>
              <a:t>Image Option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F274E-3E28-174F-A32B-33112D165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D680F-72ED-E04F-AF10-D790875CE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451" y="1541463"/>
            <a:ext cx="2233082" cy="4215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 2</a:t>
            </a:r>
          </a:p>
          <a:p>
            <a:pPr lvl="4"/>
            <a:r>
              <a:rPr lang="en-US" dirty="0"/>
              <a:t>Bullet Level 3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6F98544-5012-D64E-85C3-0546F974F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37490" y="1363133"/>
            <a:ext cx="4319060" cy="43190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6E7616-014B-844E-9FE1-C07575D0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16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1E2-F539-7448-8969-5F8227EF1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0" y="262467"/>
            <a:ext cx="6769100" cy="956733"/>
          </a:xfrm>
        </p:spPr>
        <p:txBody>
          <a:bodyPr anchor="b" anchorCtr="0"/>
          <a:lstStyle>
            <a:lvl1pPr>
              <a:defRPr spc="300" baseline="0"/>
            </a:lvl1pPr>
          </a:lstStyle>
          <a:p>
            <a:r>
              <a:rPr lang="en-US" dirty="0"/>
              <a:t>Headline: Image Option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F274E-3E28-174F-A32B-33112D165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D680F-72ED-E04F-AF10-D790875CE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450" y="4589463"/>
            <a:ext cx="3054349" cy="1252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6F98544-5012-D64E-85C3-0546F974F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87450" y="1439332"/>
            <a:ext cx="3088218" cy="308821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9E412E3-0CE1-DE48-96EB-B866452E0F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0032" y="4589463"/>
            <a:ext cx="3054349" cy="1252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b="0" i="0" kern="1200" cap="none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400" b="1" i="0" kern="1200" cap="all" spc="1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lang="en-US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slide text</a:t>
            </a:r>
          </a:p>
          <a:p>
            <a:pPr lvl="1"/>
            <a:r>
              <a:rPr lang="en-US" dirty="0"/>
              <a:t>Heading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A2E13E-BC39-A74D-B31B-52B9A26D42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60032" y="1439332"/>
            <a:ext cx="3088218" cy="308821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9C417B2-E514-3741-A357-87D4992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137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007ACC8-DAC1-B745-91D8-1DC22285CC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849" y="5857540"/>
            <a:ext cx="2235470" cy="6857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E5607-3961-7D4B-826E-0FA0F08DB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4328" y="6286500"/>
            <a:ext cx="463551" cy="31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pc="300" smtClean="0">
                <a:solidFill>
                  <a:schemeClr val="accent2"/>
                </a:solidFill>
                <a:latin typeface="+mn-lt"/>
                <a:ea typeface="Titillium Light" charset="0"/>
                <a:cs typeface="Titillium Light" charset="0"/>
              </a:defRPr>
            </a:lvl1pPr>
          </a:lstStyle>
          <a:p>
            <a:fld id="{62AF7955-B316-ED41-A99F-59736480694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721C2797-8A58-AA42-BBA8-7DD4BEA2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87867"/>
            <a:ext cx="6769100" cy="9313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3E05BF-2A35-404A-99A8-5942E5D53BE4}"/>
              </a:ext>
            </a:extLst>
          </p:cNvPr>
          <p:cNvCxnSpPr>
            <a:cxnSpLocks/>
          </p:cNvCxnSpPr>
          <p:nvPr userDrawn="1"/>
        </p:nvCxnSpPr>
        <p:spPr>
          <a:xfrm>
            <a:off x="1197573" y="1305602"/>
            <a:ext cx="691243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B9F63-879B-154E-9F39-3AE2DD5D9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9068" y="1825625"/>
            <a:ext cx="7366281" cy="406537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SUBHEADING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8" r:id="rId3"/>
    <p:sldLayoutId id="2147483683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89" r:id="rId10"/>
    <p:sldLayoutId id="214748369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Tx/>
        <a:buNone/>
        <a:defRPr sz="1400" b="1" kern="1200" cap="all" spc="1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1728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chemeClr val="accent1"/>
        </a:buClr>
        <a:buFont typeface="Arial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chemeClr val="accent1"/>
        </a:buClr>
        <a:buFont typeface="Arial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8">
          <p15:clr>
            <a:srgbClr val="F26B43"/>
          </p15:clr>
        </p15:guide>
        <p15:guide id="2" pos="5012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482">
          <p15:clr>
            <a:srgbClr val="F26B43"/>
          </p15:clr>
        </p15:guide>
        <p15:guide id="5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B7D-18BF-5043-B798-7694D5D0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1545349"/>
            <a:ext cx="6253585" cy="931334"/>
          </a:xfrm>
        </p:spPr>
        <p:txBody>
          <a:bodyPr/>
          <a:lstStyle/>
          <a:p>
            <a:r>
              <a:rPr lang="en-US" dirty="0"/>
              <a:t>2020 IRP</a:t>
            </a:r>
            <a:br>
              <a:rPr lang="en-US" dirty="0"/>
            </a:br>
            <a:r>
              <a:rPr lang="en-US" dirty="0"/>
              <a:t>Scenarios and Modeling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16E2C-2B9E-9E4F-A4D3-F6690F564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February 27, 2020</a:t>
            </a:r>
          </a:p>
        </p:txBody>
      </p:sp>
    </p:spTree>
    <p:extLst>
      <p:ext uri="{BB962C8B-B14F-4D97-AF65-F5344CB8AC3E}">
        <p14:creationId xmlns:p14="http://schemas.microsoft.com/office/powerpoint/2010/main" val="359548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42DF-328E-4229-BA3A-7C64D218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1263D-C78E-4E2E-B968-19C4E8F7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19A356E-A1A4-4BF1-82CD-45AA7ED1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3477FC3-DA36-4CF6-8FE1-A775916BA3E7}"/>
              </a:ext>
            </a:extLst>
          </p:cNvPr>
          <p:cNvSpPr txBox="1">
            <a:spLocks/>
          </p:cNvSpPr>
          <p:nvPr/>
        </p:nvSpPr>
        <p:spPr>
          <a:xfrm>
            <a:off x="1187450" y="4748169"/>
            <a:ext cx="6803606" cy="102594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2"/>
            <a:r>
              <a:rPr lang="en-US" dirty="0"/>
              <a:t>Run against a resource portfolio to determine how it responds to changes in assumptions</a:t>
            </a:r>
          </a:p>
          <a:p>
            <a:pPr lvl="2"/>
            <a:r>
              <a:rPr lang="en-US" dirty="0"/>
              <a:t>Prioritized with Stakeholders based on emerging insights from the ongoing analysis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CBACDE-B32A-4824-8BCC-4AE94150B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824191"/>
              </p:ext>
            </p:extLst>
          </p:nvPr>
        </p:nvGraphicFramePr>
        <p:xfrm>
          <a:off x="1524000" y="1397000"/>
          <a:ext cx="6193872" cy="345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47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1EFE-69C2-41F7-81B7-759B52EF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Proposed Evaluation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57785-96BE-4E8C-8510-1FD18C99C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10</a:t>
            </a:fld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08270F-D6F2-4CE9-A81B-109C4C5C0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25885"/>
              </p:ext>
            </p:extLst>
          </p:nvPr>
        </p:nvGraphicFramePr>
        <p:xfrm>
          <a:off x="649357" y="1450357"/>
          <a:ext cx="8038521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362370354"/>
                    </a:ext>
                  </a:extLst>
                </a:gridCol>
                <a:gridCol w="3771321">
                  <a:extLst>
                    <a:ext uri="{9D8B030D-6E8A-4147-A177-3AD203B41FA5}">
                      <a16:colId xmlns:a16="http://schemas.microsoft.com/office/drawing/2014/main" val="106901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92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Minimization of the cumulative present value of the annual revenue requirements over the planning horizon (adjusted for end-effects)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25 year NPV Revenue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0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Magnitude and timing of electricity rate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10 year NPV Revenue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4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Reliability requirements for supply adequacy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Evaluation of PRM, resource capacity adequacy, operating reserve requirements,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0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 of essential grid services for system </a:t>
                      </a:r>
                      <a:b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stability and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Quantitative and qualitative assessment of the status of essential grid services provision for each portfolio.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5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robustness (the ability of a plan to withstand plausible potential changes to key assumptions)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Magnitude of the plan’s exposure to changes in key assumptions (via sensitivity analysis)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0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Reduction of greenhouse gas and/or other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Mt of CO2 reduced over 25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Flexibility (limitation of constraints on future decisions arising from the selection of a particular path)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Qualitative assessment of timing of investments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48518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9A252F-D17D-4217-B892-CD550399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</p:spTree>
    <p:extLst>
      <p:ext uri="{BB962C8B-B14F-4D97-AF65-F5344CB8AC3E}">
        <p14:creationId xmlns:p14="http://schemas.microsoft.com/office/powerpoint/2010/main" val="223419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DE191F-FB9C-4464-845C-6EE0C172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262467"/>
            <a:ext cx="6933093" cy="956733"/>
          </a:xfrm>
        </p:spPr>
        <p:txBody>
          <a:bodyPr/>
          <a:lstStyle/>
          <a:p>
            <a:r>
              <a:rPr lang="en-CA" sz="2400" dirty="0"/>
              <a:t>IRP Analysis: Process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CE3DB-9E18-4DCD-A366-5E488EE76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1</a:t>
            </a:fld>
            <a:endParaRPr lang="en-CA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FF755C-F3D4-475D-9175-20214045D610}"/>
              </a:ext>
            </a:extLst>
          </p:cNvPr>
          <p:cNvGrpSpPr/>
          <p:nvPr/>
        </p:nvGrpSpPr>
        <p:grpSpPr>
          <a:xfrm>
            <a:off x="2801263" y="4823387"/>
            <a:ext cx="2749135" cy="1460396"/>
            <a:chOff x="2801263" y="4890499"/>
            <a:chExt cx="2749135" cy="14603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0461A7C-02A9-4E87-9608-340D9EFC01F7}"/>
                </a:ext>
              </a:extLst>
            </p:cNvPr>
            <p:cNvGrpSpPr/>
            <p:nvPr/>
          </p:nvGrpSpPr>
          <p:grpSpPr>
            <a:xfrm>
              <a:off x="2801263" y="4890499"/>
              <a:ext cx="2749135" cy="1460396"/>
              <a:chOff x="6182026" y="4733136"/>
              <a:chExt cx="2749135" cy="1460396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6531311-8F3A-4C6C-AD11-714ED877F115}"/>
                  </a:ext>
                </a:extLst>
              </p:cNvPr>
              <p:cNvSpPr/>
              <p:nvPr/>
            </p:nvSpPr>
            <p:spPr bwMode="auto">
              <a:xfrm>
                <a:off x="6182026" y="4913855"/>
                <a:ext cx="1551963" cy="109895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en-CA" sz="1050" dirty="0">
                    <a:solidFill>
                      <a:schemeClr val="accent6">
                        <a:lumMod val="10000"/>
                      </a:schemeClr>
                    </a:solidFill>
                  </a:rPr>
                  <a:t>Extract findings (observations and conclusions) in order to develop: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B336AC5-ADAF-4E6E-B301-9F0C2816A8E0}"/>
                  </a:ext>
                </a:extLst>
              </p:cNvPr>
              <p:cNvSpPr/>
              <p:nvPr/>
            </p:nvSpPr>
            <p:spPr bwMode="auto">
              <a:xfrm>
                <a:off x="7974816" y="4733136"/>
                <a:ext cx="956345" cy="461402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en-CA" sz="1050" dirty="0">
                    <a:solidFill>
                      <a:schemeClr val="accent6">
                        <a:lumMod val="10000"/>
                      </a:schemeClr>
                    </a:solidFill>
                  </a:rPr>
                  <a:t>Long-term Strategy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6C40497-06A4-4F49-84C6-02C26B695B45}"/>
                  </a:ext>
                </a:extLst>
              </p:cNvPr>
              <p:cNvSpPr/>
              <p:nvPr/>
            </p:nvSpPr>
            <p:spPr bwMode="auto">
              <a:xfrm>
                <a:off x="7974815" y="5232633"/>
                <a:ext cx="956345" cy="461402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en-CA" sz="1050" dirty="0">
                    <a:solidFill>
                      <a:schemeClr val="accent6">
                        <a:lumMod val="10000"/>
                      </a:schemeClr>
                    </a:solidFill>
                  </a:rPr>
                  <a:t>Roadmap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B18C2ED-42CB-4ED7-8BAB-B54797F0C32A}"/>
                  </a:ext>
                </a:extLst>
              </p:cNvPr>
              <p:cNvSpPr/>
              <p:nvPr/>
            </p:nvSpPr>
            <p:spPr bwMode="auto">
              <a:xfrm>
                <a:off x="7974814" y="5732130"/>
                <a:ext cx="956345" cy="461402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en-CA" sz="1050" dirty="0">
                    <a:solidFill>
                      <a:schemeClr val="accent6">
                        <a:lumMod val="10000"/>
                      </a:schemeClr>
                    </a:solidFill>
                  </a:rPr>
                  <a:t>Near-term Action Plan</a:t>
                </a:r>
              </a:p>
            </p:txBody>
          </p:sp>
        </p:grp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BC9E052-6A13-4B34-98CA-E0936075F635}"/>
                </a:ext>
              </a:extLst>
            </p:cNvPr>
            <p:cNvSpPr/>
            <p:nvPr/>
          </p:nvSpPr>
          <p:spPr bwMode="auto">
            <a:xfrm rot="5400000">
              <a:off x="4011000" y="5523422"/>
              <a:ext cx="861128" cy="20573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2EE0D-FCAD-466E-B3D6-BDE0BC24CA23}"/>
              </a:ext>
            </a:extLst>
          </p:cNvPr>
          <p:cNvGrpSpPr/>
          <p:nvPr/>
        </p:nvGrpSpPr>
        <p:grpSpPr>
          <a:xfrm>
            <a:off x="2118193" y="1819437"/>
            <a:ext cx="6147878" cy="2533470"/>
            <a:chOff x="343949" y="2260834"/>
            <a:chExt cx="6147878" cy="2533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19F7FD-4578-40AA-AF3D-9EDEE817718E}"/>
                </a:ext>
              </a:extLst>
            </p:cNvPr>
            <p:cNvSpPr/>
            <p:nvPr/>
          </p:nvSpPr>
          <p:spPr bwMode="auto">
            <a:xfrm>
              <a:off x="343949" y="2281805"/>
              <a:ext cx="956345" cy="24915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CA" sz="1200" dirty="0">
                  <a:solidFill>
                    <a:schemeClr val="accent6">
                      <a:lumMod val="10000"/>
                    </a:schemeClr>
                  </a:solidFill>
                </a:rPr>
                <a:t>Resource Screening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91FCC64-043F-4822-918F-20702AA3F21B}"/>
                </a:ext>
              </a:extLst>
            </p:cNvPr>
            <p:cNvSpPr/>
            <p:nvPr/>
          </p:nvSpPr>
          <p:spPr bwMode="auto">
            <a:xfrm rot="5400000">
              <a:off x="186552" y="3424704"/>
              <a:ext cx="2491532" cy="20573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429E9C-6EA0-43D5-8069-13788EE789DF}"/>
                </a:ext>
              </a:extLst>
            </p:cNvPr>
            <p:cNvSpPr/>
            <p:nvPr/>
          </p:nvSpPr>
          <p:spPr bwMode="auto">
            <a:xfrm>
              <a:off x="1639843" y="2281805"/>
              <a:ext cx="956345" cy="24915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CA" sz="1200" dirty="0">
                  <a:solidFill>
                    <a:schemeClr val="accent6">
                      <a:lumMod val="10000"/>
                    </a:schemeClr>
                  </a:solidFill>
                </a:rPr>
                <a:t>Initial Portfolio Study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64098CA7-9D5F-4597-82DA-259F70B17FA9}"/>
                </a:ext>
              </a:extLst>
            </p:cNvPr>
            <p:cNvSpPr/>
            <p:nvPr/>
          </p:nvSpPr>
          <p:spPr bwMode="auto">
            <a:xfrm rot="5400000">
              <a:off x="2115812" y="2791335"/>
              <a:ext cx="1224795" cy="205735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30238BC-76F2-4C80-A5C0-89E386B651F9}"/>
                </a:ext>
              </a:extLst>
            </p:cNvPr>
            <p:cNvSpPr/>
            <p:nvPr/>
          </p:nvSpPr>
          <p:spPr bwMode="auto">
            <a:xfrm rot="5400000">
              <a:off x="2115811" y="4058071"/>
              <a:ext cx="1224796" cy="205735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CC6EB7-4C97-4C56-98C2-6F4B09DE4D7C}"/>
                </a:ext>
              </a:extLst>
            </p:cNvPr>
            <p:cNvSpPr/>
            <p:nvPr/>
          </p:nvSpPr>
          <p:spPr bwMode="auto">
            <a:xfrm>
              <a:off x="2927342" y="2281805"/>
              <a:ext cx="956345" cy="122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CA" sz="1200" dirty="0">
                  <a:solidFill>
                    <a:schemeClr val="accent6">
                      <a:lumMod val="10000"/>
                    </a:schemeClr>
                  </a:solidFill>
                </a:rPr>
                <a:t>Reliability Screening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765AA7-3877-4F2E-9BCD-8228BBEAA040}"/>
                </a:ext>
              </a:extLst>
            </p:cNvPr>
            <p:cNvSpPr/>
            <p:nvPr/>
          </p:nvSpPr>
          <p:spPr bwMode="auto">
            <a:xfrm>
              <a:off x="2927342" y="3527570"/>
              <a:ext cx="956345" cy="122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CA" sz="1200" dirty="0">
                  <a:solidFill>
                    <a:schemeClr val="accent6">
                      <a:lumMod val="10000"/>
                    </a:schemeClr>
                  </a:solidFill>
                </a:rPr>
                <a:t>Operability Screening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D26BFD5-5061-4A36-8402-165301B5D870}"/>
                </a:ext>
              </a:extLst>
            </p:cNvPr>
            <p:cNvSpPr/>
            <p:nvPr/>
          </p:nvSpPr>
          <p:spPr bwMode="auto">
            <a:xfrm rot="5400000">
              <a:off x="3398908" y="2791334"/>
              <a:ext cx="1224795" cy="205735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2031F57-4F91-4B30-9149-CA619DA25D4F}"/>
                </a:ext>
              </a:extLst>
            </p:cNvPr>
            <p:cNvSpPr/>
            <p:nvPr/>
          </p:nvSpPr>
          <p:spPr bwMode="auto">
            <a:xfrm rot="5400000">
              <a:off x="3398907" y="4058070"/>
              <a:ext cx="1224796" cy="205735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21FD04-F68C-43F2-93E7-BCE655840195}"/>
                </a:ext>
              </a:extLst>
            </p:cNvPr>
            <p:cNvSpPr/>
            <p:nvPr/>
          </p:nvSpPr>
          <p:spPr bwMode="auto">
            <a:xfrm>
              <a:off x="4231412" y="2281804"/>
              <a:ext cx="956345" cy="24915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CA" sz="1200" dirty="0">
                  <a:solidFill>
                    <a:schemeClr val="accent6">
                      <a:lumMod val="10000"/>
                    </a:schemeClr>
                  </a:solidFill>
                </a:rPr>
                <a:t>Final Portfolio Study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300DBC-78D3-4940-9BBE-689C490091EA}"/>
                </a:ext>
              </a:extLst>
            </p:cNvPr>
            <p:cNvSpPr/>
            <p:nvPr/>
          </p:nvSpPr>
          <p:spPr bwMode="auto">
            <a:xfrm>
              <a:off x="5535482" y="2302773"/>
              <a:ext cx="956345" cy="24915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CA" sz="1200" dirty="0">
                  <a:solidFill>
                    <a:schemeClr val="accent6">
                      <a:lumMod val="10000"/>
                    </a:schemeClr>
                  </a:solidFill>
                </a:rPr>
                <a:t>Sensitivity Analysis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83B2860-9EA8-40B6-A2A1-37ACB6E0339B}"/>
                </a:ext>
              </a:extLst>
            </p:cNvPr>
            <p:cNvSpPr/>
            <p:nvPr/>
          </p:nvSpPr>
          <p:spPr bwMode="auto">
            <a:xfrm rot="5400000">
              <a:off x="4073801" y="3403732"/>
              <a:ext cx="2491532" cy="205735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113BEB8-C95A-4802-8229-D4F709DAB596}"/>
              </a:ext>
            </a:extLst>
          </p:cNvPr>
          <p:cNvSpPr txBox="1"/>
          <p:nvPr/>
        </p:nvSpPr>
        <p:spPr>
          <a:xfrm>
            <a:off x="1470493" y="1434478"/>
            <a:ext cx="614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accent2"/>
                </a:solidFill>
              </a:rPr>
              <a:t>MODELING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7A7091-415B-4F0F-9B56-41B2660BBB83}"/>
              </a:ext>
            </a:extLst>
          </p:cNvPr>
          <p:cNvSpPr txBox="1"/>
          <p:nvPr/>
        </p:nvSpPr>
        <p:spPr>
          <a:xfrm>
            <a:off x="1498061" y="4422707"/>
            <a:ext cx="614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accent2"/>
                </a:solidFill>
              </a:rPr>
              <a:t>POST-MODELING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C649FA-14C4-4C75-AFEF-10744FC85D8D}"/>
              </a:ext>
            </a:extLst>
          </p:cNvPr>
          <p:cNvCxnSpPr/>
          <p:nvPr/>
        </p:nvCxnSpPr>
        <p:spPr>
          <a:xfrm>
            <a:off x="570451" y="1588366"/>
            <a:ext cx="3181434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F74223-8E5A-4B2E-8FF3-B10BB3D388AD}"/>
              </a:ext>
            </a:extLst>
          </p:cNvPr>
          <p:cNvCxnSpPr/>
          <p:nvPr/>
        </p:nvCxnSpPr>
        <p:spPr>
          <a:xfrm>
            <a:off x="5237787" y="1588366"/>
            <a:ext cx="3181434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966BAD-6F18-4B1B-A5D1-EE4F02432604}"/>
              </a:ext>
            </a:extLst>
          </p:cNvPr>
          <p:cNvCxnSpPr/>
          <p:nvPr/>
        </p:nvCxnSpPr>
        <p:spPr>
          <a:xfrm>
            <a:off x="607333" y="4576595"/>
            <a:ext cx="3181434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AE903D-563A-4B08-909F-D7CE0E070B77}"/>
              </a:ext>
            </a:extLst>
          </p:cNvPr>
          <p:cNvCxnSpPr/>
          <p:nvPr/>
        </p:nvCxnSpPr>
        <p:spPr>
          <a:xfrm>
            <a:off x="5274669" y="4576595"/>
            <a:ext cx="3181434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A20A52A6-1318-43E3-A132-34C6900C687D}"/>
              </a:ext>
            </a:extLst>
          </p:cNvPr>
          <p:cNvSpPr/>
          <p:nvPr/>
        </p:nvSpPr>
        <p:spPr bwMode="auto">
          <a:xfrm>
            <a:off x="458537" y="2453278"/>
            <a:ext cx="1223848" cy="12238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CA" sz="1200" dirty="0"/>
              <a:t>Assumptions &amp; Scenarios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FD05706-8806-4FC2-AFDD-FF4553607232}"/>
              </a:ext>
            </a:extLst>
          </p:cNvPr>
          <p:cNvSpPr/>
          <p:nvPr/>
        </p:nvSpPr>
        <p:spPr bwMode="auto">
          <a:xfrm rot="5400000">
            <a:off x="1268566" y="2944741"/>
            <a:ext cx="1223849" cy="24092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CA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4ECCA5C6-16C1-4000-8081-A17459F9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</p:spTree>
    <p:extLst>
      <p:ext uri="{BB962C8B-B14F-4D97-AF65-F5344CB8AC3E}">
        <p14:creationId xmlns:p14="http://schemas.microsoft.com/office/powerpoint/2010/main" val="289611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65E7-DCC8-4EB1-AB33-D4FE86E6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Portfolio Study Scenario Development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C85C4-E45C-4B71-911C-26ABE36FE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2</a:t>
            </a:fld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1EF810A-21F6-444D-B8E4-AF481C67C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99459"/>
              </p:ext>
            </p:extLst>
          </p:nvPr>
        </p:nvGraphicFramePr>
        <p:xfrm>
          <a:off x="201656" y="2004094"/>
          <a:ext cx="1920759" cy="21005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0759">
                  <a:extLst>
                    <a:ext uri="{9D8B030D-6E8A-4147-A177-3AD203B41FA5}">
                      <a16:colId xmlns:a16="http://schemas.microsoft.com/office/drawing/2014/main" val="3543901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1"/>
                          </a:solidFill>
                        </a:rPr>
                        <a:t>Scenarios 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bg1"/>
                          </a:solidFill>
                        </a:rPr>
                        <a:t>(“Possible Futures”)</a:t>
                      </a:r>
                    </a:p>
                    <a:p>
                      <a:pPr algn="ctr"/>
                      <a:r>
                        <a:rPr lang="en-CA" sz="1050" b="0" dirty="0">
                          <a:solidFill>
                            <a:schemeClr val="bg1"/>
                          </a:solidFill>
                        </a:rPr>
                        <a:t>Based on Major Uncertainties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0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Scenario A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7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Scenario B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4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Scenario C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Scenario 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89272"/>
                  </a:ext>
                </a:extLst>
              </a:tr>
            </a:tbl>
          </a:graphicData>
        </a:graphic>
      </p:graphicFrame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373C2C8-E508-47D2-80CA-28DCFC3DADAC}"/>
              </a:ext>
            </a:extLst>
          </p:cNvPr>
          <p:cNvSpPr/>
          <p:nvPr/>
        </p:nvSpPr>
        <p:spPr bwMode="auto">
          <a:xfrm>
            <a:off x="201656" y="4219866"/>
            <a:ext cx="1845258" cy="956733"/>
          </a:xfrm>
          <a:prstGeom prst="wedgeRoundRectCallout">
            <a:avLst>
              <a:gd name="adj1" fmla="val -20833"/>
              <a:gd name="adj2" fmla="val -6464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CA" sz="1200" dirty="0"/>
              <a:t>Variations likely focused on coal closure timing, electricity load and carbon emission reduction levels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0AF15F0-E336-4AE2-8A75-1AB97F7D9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12411"/>
              </p:ext>
            </p:extLst>
          </p:nvPr>
        </p:nvGraphicFramePr>
        <p:xfrm>
          <a:off x="2546337" y="2161452"/>
          <a:ext cx="1707497" cy="1569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497">
                  <a:extLst>
                    <a:ext uri="{9D8B030D-6E8A-4147-A177-3AD203B41FA5}">
                      <a16:colId xmlns:a16="http://schemas.microsoft.com/office/drawing/2014/main" val="3543901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1"/>
                          </a:solidFill>
                        </a:rPr>
                        <a:t>Drivers 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bg1"/>
                          </a:solidFill>
                        </a:rPr>
                        <a:t>(“Influencing Factors”)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0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Driver 1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7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Driver 2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4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Driver 3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3673"/>
                  </a:ext>
                </a:extLst>
              </a:tr>
            </a:tbl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3E51585-0D43-407F-9525-0788FCEF696D}"/>
              </a:ext>
            </a:extLst>
          </p:cNvPr>
          <p:cNvSpPr/>
          <p:nvPr/>
        </p:nvSpPr>
        <p:spPr bwMode="auto">
          <a:xfrm>
            <a:off x="2546336" y="3807576"/>
            <a:ext cx="1589306" cy="956733"/>
          </a:xfrm>
          <a:prstGeom prst="wedgeRoundRectCallout">
            <a:avLst>
              <a:gd name="adj1" fmla="val -20833"/>
              <a:gd name="adj2" fmla="val -6464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CA" sz="1200" dirty="0"/>
              <a:t>Variations such as resource costs or focus on specific resource types (e.g. DERs)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7E865-3EE7-409C-BF87-40678BA15AC3}"/>
              </a:ext>
            </a:extLst>
          </p:cNvPr>
          <p:cNvSpPr txBox="1"/>
          <p:nvPr/>
        </p:nvSpPr>
        <p:spPr>
          <a:xfrm>
            <a:off x="2122415" y="2788345"/>
            <a:ext cx="80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3200" dirty="0">
                <a:solidFill>
                  <a:schemeClr val="bg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854D414-7038-48ED-AE38-DCC95BC46ED2}"/>
              </a:ext>
            </a:extLst>
          </p:cNvPr>
          <p:cNvSpPr/>
          <p:nvPr/>
        </p:nvSpPr>
        <p:spPr bwMode="auto">
          <a:xfrm>
            <a:off x="4319099" y="2004094"/>
            <a:ext cx="480928" cy="2100579"/>
          </a:xfrm>
          <a:prstGeom prst="rightArrow">
            <a:avLst>
              <a:gd name="adj1" fmla="val 71032"/>
              <a:gd name="adj2" fmla="val 77665"/>
            </a:avLst>
          </a:prstGeom>
          <a:solidFill>
            <a:schemeClr val="bg2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CA" dirty="0"/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0002D552-146C-4A79-B474-E1BB5C50ADB6}"/>
              </a:ext>
            </a:extLst>
          </p:cNvPr>
          <p:cNvGraphicFramePr>
            <a:graphicFrameLocks noGrp="1"/>
          </p:cNvGraphicFramePr>
          <p:nvPr/>
        </p:nvGraphicFramePr>
        <p:xfrm>
          <a:off x="4983484" y="1627565"/>
          <a:ext cx="1920759" cy="2321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0253">
                  <a:extLst>
                    <a:ext uri="{9D8B030D-6E8A-4147-A177-3AD203B41FA5}">
                      <a16:colId xmlns:a16="http://schemas.microsoft.com/office/drawing/2014/main" val="3543901079"/>
                    </a:ext>
                  </a:extLst>
                </a:gridCol>
                <a:gridCol w="640253">
                  <a:extLst>
                    <a:ext uri="{9D8B030D-6E8A-4147-A177-3AD203B41FA5}">
                      <a16:colId xmlns:a16="http://schemas.microsoft.com/office/drawing/2014/main" val="273131582"/>
                    </a:ext>
                  </a:extLst>
                </a:gridCol>
                <a:gridCol w="640253">
                  <a:extLst>
                    <a:ext uri="{9D8B030D-6E8A-4147-A177-3AD203B41FA5}">
                      <a16:colId xmlns:a16="http://schemas.microsoft.com/office/drawing/2014/main" val="404504793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Portfolios 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(“Resource Plans”)</a:t>
                      </a:r>
                    </a:p>
                    <a:p>
                      <a:pPr algn="ctr"/>
                      <a:r>
                        <a:rPr lang="en-CA" sz="1100" b="0" dirty="0">
                          <a:solidFill>
                            <a:schemeClr val="bg1"/>
                          </a:solidFill>
                        </a:rPr>
                        <a:t>Optimal plans based on each scenario and driver combo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0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A1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A3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7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B1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B3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4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C1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C3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D1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D3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8927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0E2BDA31-67ED-4D57-B7BE-83BC775A5AC9}"/>
              </a:ext>
            </a:extLst>
          </p:cNvPr>
          <p:cNvSpPr/>
          <p:nvPr/>
        </p:nvSpPr>
        <p:spPr bwMode="auto">
          <a:xfrm>
            <a:off x="5967766" y="4366806"/>
            <a:ext cx="2485671" cy="41428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Sensitivity Analysis</a:t>
            </a:r>
          </a:p>
          <a:p>
            <a:pPr algn="ctr"/>
            <a:r>
              <a:rPr lang="en-CA" sz="1200" b="1" dirty="0">
                <a:solidFill>
                  <a:schemeClr val="bg1"/>
                </a:solidFill>
              </a:rPr>
              <a:t>(“Impact Testing”)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D7A51D-1D15-42FF-80B7-988D99059E1D}"/>
              </a:ext>
            </a:extLst>
          </p:cNvPr>
          <p:cNvSpPr/>
          <p:nvPr/>
        </p:nvSpPr>
        <p:spPr bwMode="auto">
          <a:xfrm>
            <a:off x="5900653" y="4881178"/>
            <a:ext cx="536761" cy="3120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CA" sz="1200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CFCAB6-5C7C-419A-9D8B-56019D7D5CDE}"/>
              </a:ext>
            </a:extLst>
          </p:cNvPr>
          <p:cNvSpPr/>
          <p:nvPr/>
        </p:nvSpPr>
        <p:spPr bwMode="auto">
          <a:xfrm>
            <a:off x="6194557" y="5151700"/>
            <a:ext cx="536761" cy="3120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CA" sz="1200" dirty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F17CFC9-DC3E-4FFC-94B0-F6844E2F6D91}"/>
              </a:ext>
            </a:extLst>
          </p:cNvPr>
          <p:cNvSpPr/>
          <p:nvPr/>
        </p:nvSpPr>
        <p:spPr bwMode="auto">
          <a:xfrm>
            <a:off x="6194557" y="5528707"/>
            <a:ext cx="2374874" cy="578158"/>
          </a:xfrm>
          <a:prstGeom prst="wedgeRoundRectCallout">
            <a:avLst>
              <a:gd name="adj1" fmla="val -20833"/>
              <a:gd name="adj2" fmla="val -6464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CA" sz="1200" dirty="0"/>
              <a:t>Test the impact of changes in key assumptions on the cost of the plan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452281F-F028-4CA6-9FE3-6262632BBFE8}"/>
              </a:ext>
            </a:extLst>
          </p:cNvPr>
          <p:cNvSpPr/>
          <p:nvPr/>
        </p:nvSpPr>
        <p:spPr bwMode="auto">
          <a:xfrm rot="5400000">
            <a:off x="5790883" y="3091567"/>
            <a:ext cx="305957" cy="2100579"/>
          </a:xfrm>
          <a:prstGeom prst="rightArrow">
            <a:avLst>
              <a:gd name="adj1" fmla="val 71032"/>
              <a:gd name="adj2" fmla="val 77665"/>
            </a:avLst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txBody>
          <a:bodyPr lIns="0" tIns="0" rIns="0" bIns="0" rtlCol="0" anchor="ctr"/>
          <a:lstStyle/>
          <a:p>
            <a:pPr algn="ctr"/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1A1981-C1AA-4CC9-BF6E-4A13003B969D}"/>
              </a:ext>
            </a:extLst>
          </p:cNvPr>
          <p:cNvGraphicFramePr>
            <a:graphicFrameLocks noGrp="1"/>
          </p:cNvGraphicFramePr>
          <p:nvPr/>
        </p:nvGraphicFramePr>
        <p:xfrm>
          <a:off x="6635169" y="4933800"/>
          <a:ext cx="170749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497">
                  <a:extLst>
                    <a:ext uri="{9D8B030D-6E8A-4147-A177-3AD203B41FA5}">
                      <a16:colId xmlns:a16="http://schemas.microsoft.com/office/drawing/2014/main" val="75405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Sensitivity 1, 2…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97875"/>
                  </a:ext>
                </a:extLst>
              </a:tr>
            </a:tbl>
          </a:graphicData>
        </a:graphic>
      </p:graphicFrame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F1CEEA33-A14F-4E20-A765-7CD4AB7F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</p:spTree>
    <p:extLst>
      <p:ext uri="{BB962C8B-B14F-4D97-AF65-F5344CB8AC3E}">
        <p14:creationId xmlns:p14="http://schemas.microsoft.com/office/powerpoint/2010/main" val="72338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42DF-328E-4229-BA3A-7C64D218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Policy Drivers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1263D-C78E-4E2E-B968-19C4E8F7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6893-ED68-42C2-BDE4-56D601AF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33E29-7845-4444-8426-9CD48BBC04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2004488"/>
            <a:ext cx="5724525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6213AD-7E89-4195-BDE0-4A68DAAD8293}"/>
              </a:ext>
            </a:extLst>
          </p:cNvPr>
          <p:cNvSpPr txBox="1">
            <a:spLocks/>
          </p:cNvSpPr>
          <p:nvPr/>
        </p:nvSpPr>
        <p:spPr>
          <a:xfrm>
            <a:off x="1187451" y="1541463"/>
            <a:ext cx="5423074" cy="42158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Greenhouse Gas Emissions by Electricity Sector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7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42DF-328E-4229-BA3A-7C64D218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Policy Drivers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1263D-C78E-4E2E-B968-19C4E8F7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6213AD-7E89-4195-BDE0-4A68DAAD8293}"/>
              </a:ext>
            </a:extLst>
          </p:cNvPr>
          <p:cNvSpPr txBox="1">
            <a:spLocks/>
          </p:cNvSpPr>
          <p:nvPr/>
        </p:nvSpPr>
        <p:spPr>
          <a:xfrm>
            <a:off x="1187451" y="1541463"/>
            <a:ext cx="5423074" cy="42158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Greenhouse Gas Emissions by Electricity Sector</a:t>
            </a:r>
          </a:p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AE3957C-DF0C-471F-A4E5-B466D9B4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DF951-87E3-41B4-B864-796026BEC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12" y="1990520"/>
            <a:ext cx="6364776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42DF-328E-4229-BA3A-7C64D218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Policy Drivers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1263D-C78E-4E2E-B968-19C4E8F7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6213AD-7E89-4195-BDE0-4A68DAAD8293}"/>
              </a:ext>
            </a:extLst>
          </p:cNvPr>
          <p:cNvSpPr txBox="1">
            <a:spLocks/>
          </p:cNvSpPr>
          <p:nvPr/>
        </p:nvSpPr>
        <p:spPr>
          <a:xfrm>
            <a:off x="1187451" y="1541463"/>
            <a:ext cx="5423074" cy="42158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Load Changes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A5C083-9579-4032-B82F-D009E9F5D298}"/>
              </a:ext>
            </a:extLst>
          </p:cNvPr>
          <p:cNvGrpSpPr/>
          <p:nvPr/>
        </p:nvGrpSpPr>
        <p:grpSpPr>
          <a:xfrm>
            <a:off x="1187451" y="2206140"/>
            <a:ext cx="3240947" cy="2445720"/>
            <a:chOff x="2312565" y="2066856"/>
            <a:chExt cx="4297960" cy="3243375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30E6523D-D32E-4E5A-993F-52A5F346F3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95569376"/>
                </p:ext>
              </p:extLst>
            </p:nvPr>
          </p:nvGraphicFramePr>
          <p:xfrm>
            <a:off x="2312565" y="2066856"/>
            <a:ext cx="4297960" cy="26087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Arrow: Left-Right 9">
              <a:extLst>
                <a:ext uri="{FF2B5EF4-FFF2-40B4-BE49-F238E27FC236}">
                  <a16:creationId xmlns:a16="http://schemas.microsoft.com/office/drawing/2014/main" id="{BB212C21-4A76-4EDE-899A-561B936B8795}"/>
                </a:ext>
              </a:extLst>
            </p:cNvPr>
            <p:cNvSpPr/>
            <p:nvPr/>
          </p:nvSpPr>
          <p:spPr bwMode="auto">
            <a:xfrm>
              <a:off x="2709644" y="4697835"/>
              <a:ext cx="3447875" cy="612396"/>
            </a:xfrm>
            <a:prstGeom prst="leftRight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Applied DSM Scenarios</a:t>
              </a:r>
              <a:endParaRPr lang="en-CA" sz="9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D99CB4-D538-4A7E-B53D-23B7BD7CE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225505"/>
              </p:ext>
            </p:extLst>
          </p:nvPr>
        </p:nvGraphicFramePr>
        <p:xfrm>
          <a:off x="5217951" y="2206139"/>
          <a:ext cx="2768367" cy="19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45AC55-53EF-4E15-B163-34096CA5920F}"/>
              </a:ext>
            </a:extLst>
          </p:cNvPr>
          <p:cNvSpPr txBox="1">
            <a:spLocks/>
          </p:cNvSpPr>
          <p:nvPr/>
        </p:nvSpPr>
        <p:spPr>
          <a:xfrm>
            <a:off x="5198786" y="1549139"/>
            <a:ext cx="5423074" cy="42158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Coal Closure Policy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19A356E-A1A4-4BF1-82CD-45AA7ED1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</p:spTree>
    <p:extLst>
      <p:ext uri="{BB962C8B-B14F-4D97-AF65-F5344CB8AC3E}">
        <p14:creationId xmlns:p14="http://schemas.microsoft.com/office/powerpoint/2010/main" val="387742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A66C-A146-41EF-B671-E28E6B06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Scenarios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9D601-4C07-4ADC-9723-69B0BAFC7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6</a:t>
            </a:fld>
            <a:endParaRPr lang="en-C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BC1867-84ED-4E84-8DC3-F2A646225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57155"/>
              </p:ext>
            </p:extLst>
          </p:nvPr>
        </p:nvGraphicFramePr>
        <p:xfrm>
          <a:off x="1187450" y="1581558"/>
          <a:ext cx="7036878" cy="2885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0601">
                  <a:extLst>
                    <a:ext uri="{9D8B030D-6E8A-4147-A177-3AD203B41FA5}">
                      <a16:colId xmlns:a16="http://schemas.microsoft.com/office/drawing/2014/main" val="3897710261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1159137583"/>
                    </a:ext>
                  </a:extLst>
                </a:gridCol>
                <a:gridCol w="1291904">
                  <a:extLst>
                    <a:ext uri="{9D8B030D-6E8A-4147-A177-3AD203B41FA5}">
                      <a16:colId xmlns:a16="http://schemas.microsoft.com/office/drawing/2014/main" val="3538131126"/>
                    </a:ext>
                  </a:extLst>
                </a:gridCol>
                <a:gridCol w="1311800">
                  <a:extLst>
                    <a:ext uri="{9D8B030D-6E8A-4147-A177-3AD203B41FA5}">
                      <a16:colId xmlns:a16="http://schemas.microsoft.com/office/drawing/2014/main" val="20259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2050 GHG (MT)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 Driver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Coal Closure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1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Comparator Case</a:t>
                      </a:r>
                    </a:p>
                    <a:p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Zero – High Electrification</a:t>
                      </a:r>
                    </a:p>
                    <a:p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Elec.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1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Zero – Moderate Electrification </a:t>
                      </a:r>
                    </a:p>
                    <a:p>
                      <a:r>
                        <a:rPr lang="en-US" dirty="0"/>
                        <a:t>(with Early Coal Closure)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Elec.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4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Net Zero – Moderate Electrification 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Moderate Elec.</a:t>
                      </a:r>
                      <a:endParaRPr lang="en-CA" dirty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61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Absolute Zero World </a:t>
                      </a:r>
                    </a:p>
                    <a:p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Moderate Elec.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90281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CC6489-2386-4D2F-8498-DAC8B63C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C8B91-0288-4F70-819D-8817286C1C8F}"/>
              </a:ext>
            </a:extLst>
          </p:cNvPr>
          <p:cNvSpPr/>
          <p:nvPr/>
        </p:nvSpPr>
        <p:spPr>
          <a:xfrm>
            <a:off x="1187450" y="4630723"/>
            <a:ext cx="7036878" cy="117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scenarios of interest to screen using RESOLVE include: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Accelerated 0.5 Mt 2050 / Moderate Electrification / Coal End 2030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 Zero – 1 Mt 2050 / High Electrification / Coal End 2030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 Zero – 0.5 Mt 2050/ Business as Usual / Coal End 2040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 Zero – 0.5 Mt 2050 / Moderate Electrification / Coal End 2030</a:t>
            </a:r>
          </a:p>
        </p:txBody>
      </p:sp>
    </p:spTree>
    <p:extLst>
      <p:ext uri="{BB962C8B-B14F-4D97-AF65-F5344CB8AC3E}">
        <p14:creationId xmlns:p14="http://schemas.microsoft.com/office/powerpoint/2010/main" val="269875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42DF-328E-4229-BA3A-7C64D218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Strategies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1263D-C78E-4E2E-B968-19C4E8F7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19A356E-A1A4-4BF1-82CD-45AA7ED1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356" y="6286500"/>
            <a:ext cx="4584700" cy="312045"/>
          </a:xfrm>
        </p:spPr>
        <p:txBody>
          <a:bodyPr/>
          <a:lstStyle/>
          <a:p>
            <a:pPr algn="r"/>
            <a:r>
              <a:rPr lang="en-US" spc="200" dirty="0">
                <a:ea typeface="Titillium Light" charset="0"/>
                <a:cs typeface="Titillium Light" charset="0"/>
              </a:rPr>
              <a:t>2020 IRP SCENARIOS AND MODELING PLAN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611B8F-0A57-4809-B50D-7B607F835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130161"/>
              </p:ext>
            </p:extLst>
          </p:nvPr>
        </p:nvGraphicFramePr>
        <p:xfrm>
          <a:off x="1187449" y="343948"/>
          <a:ext cx="6597533" cy="459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3477FC3-DA36-4CF6-8FE1-A775916BA3E7}"/>
              </a:ext>
            </a:extLst>
          </p:cNvPr>
          <p:cNvSpPr txBox="1">
            <a:spLocks/>
          </p:cNvSpPr>
          <p:nvPr/>
        </p:nvSpPr>
        <p:spPr>
          <a:xfrm>
            <a:off x="1187450" y="3917659"/>
            <a:ext cx="6597531" cy="183967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2"/>
            <a:r>
              <a:rPr lang="en-US" dirty="0"/>
              <a:t>Designed to ensure the IRP analysis covers key areas of importance / interest</a:t>
            </a:r>
          </a:p>
          <a:p>
            <a:pPr lvl="2"/>
            <a:r>
              <a:rPr lang="en-US" dirty="0"/>
              <a:t>Serve to promote or limit certain resource options to allow them to be evaluated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3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CC8B-4E54-45A0-95C3-7EBBBF0C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Pairs: Scenarios &amp; Strategies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A7E63-6503-4401-AD56-C4F2AE88C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7955-B316-ED41-A99F-59736480694D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1735E-145E-487B-96C7-98AB875F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pc="300" dirty="0">
                <a:ea typeface="Titillium Light" charset="0"/>
                <a:cs typeface="Titillium Light" charset="0"/>
              </a:rPr>
              <a:t>PRESENTATION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1C08BB-A9C9-4063-97CA-7EBD4A452572}"/>
              </a:ext>
            </a:extLst>
          </p:cNvPr>
          <p:cNvSpPr txBox="1">
            <a:spLocks/>
          </p:cNvSpPr>
          <p:nvPr/>
        </p:nvSpPr>
        <p:spPr>
          <a:xfrm>
            <a:off x="1187450" y="4714613"/>
            <a:ext cx="6597531" cy="104272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6FAECE-84E5-42B7-A495-F50BAACD317E}"/>
              </a:ext>
            </a:extLst>
          </p:cNvPr>
          <p:cNvSpPr txBox="1">
            <a:spLocks/>
          </p:cNvSpPr>
          <p:nvPr/>
        </p:nvSpPr>
        <p:spPr>
          <a:xfrm>
            <a:off x="1153894" y="4578566"/>
            <a:ext cx="6597531" cy="104272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1"/>
              </a:buClr>
              <a:buFontTx/>
              <a:buNone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28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CA" dirty="0"/>
              <a:t>These pairs represent the proposed ten preliminary modeling runs to be conducted in Plexos LT in the Initial Portfolio Study Phase</a:t>
            </a:r>
          </a:p>
          <a:p>
            <a:pPr lvl="2"/>
            <a:r>
              <a:rPr lang="en-CA" dirty="0"/>
              <a:t>Additional combinations of scenarios and strategies can be tested using E3’s RESOLVE model to assess if they should be included as a key modeling run</a:t>
            </a:r>
            <a:endParaRPr lang="en-US" dirty="0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FEE36FF9-9078-42FC-BAFB-07E99E09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84879"/>
              </p:ext>
            </p:extLst>
          </p:nvPr>
        </p:nvGraphicFramePr>
        <p:xfrm>
          <a:off x="1195839" y="1539613"/>
          <a:ext cx="6438143" cy="2961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34216">
                  <a:extLst>
                    <a:ext uri="{9D8B030D-6E8A-4147-A177-3AD203B41FA5}">
                      <a16:colId xmlns:a16="http://schemas.microsoft.com/office/drawing/2014/main" val="3897710261"/>
                    </a:ext>
                  </a:extLst>
                </a:gridCol>
                <a:gridCol w="3103927">
                  <a:extLst>
                    <a:ext uri="{9D8B030D-6E8A-4147-A177-3AD203B41FA5}">
                      <a16:colId xmlns:a16="http://schemas.microsoft.com/office/drawing/2014/main" val="20259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Scenario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Resource Strategy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18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Comparator Case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Current Landscape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7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Net Zero – High Electrification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Current Landscape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13107"/>
                  </a:ext>
                </a:extLst>
              </a:tr>
              <a:tr h="1887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Net Zero – High Electrification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Distributed Resources Promoted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40994"/>
                  </a:ext>
                </a:extLst>
              </a:tr>
              <a:tr h="1310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Net Zero – High Electrification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Regional Integration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61935"/>
                  </a:ext>
                </a:extLst>
              </a:tr>
              <a:tr h="1235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Net Zero – Moderate Electrification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Current Landscape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90281"/>
                  </a:ext>
                </a:extLst>
              </a:tr>
              <a:tr h="1329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Net Zero – Moderate Electrification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Distributed Resources Promoted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41390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Net Zero – Moderate Electrification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Regional Integration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97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Net Zero – Moderate Electrification</a:t>
                      </a:r>
                      <a:r>
                        <a:rPr lang="en-CA" sz="1100" dirty="0"/>
                        <a:t> w/ ECC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Regional Integration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80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Absolute Zero World</a:t>
                      </a:r>
                      <a:endParaRPr lang="en-CA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Regional Integration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542473"/>
                  </a:ext>
                </a:extLst>
              </a:tr>
              <a:tr h="178825">
                <a:tc>
                  <a:txBody>
                    <a:bodyPr/>
                    <a:lstStyle/>
                    <a:p>
                      <a:r>
                        <a:rPr lang="en-US" sz="1100" dirty="0"/>
                        <a:t>Absolute Zero World</a:t>
                      </a:r>
                      <a:endParaRPr lang="en-CA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No New Emitting Resources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80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64023"/>
      </p:ext>
    </p:extLst>
  </p:cSld>
  <p:clrMapOvr>
    <a:masterClrMapping/>
  </p:clrMapOvr>
</p:sld>
</file>

<file path=ppt/theme/theme1.xml><?xml version="1.0" encoding="utf-8"?>
<a:theme xmlns:a="http://schemas.openxmlformats.org/drawingml/2006/main" name="NSPI_Powerpoint_ReportTemplate">
  <a:themeElements>
    <a:clrScheme name="Nova Scotia Power Brand">
      <a:dk1>
        <a:srgbClr val="084171"/>
      </a:dk1>
      <a:lt1>
        <a:srgbClr val="FFFFFF"/>
      </a:lt1>
      <a:dk2>
        <a:srgbClr val="005FAA"/>
      </a:dk2>
      <a:lt2>
        <a:srgbClr val="E5F5FA"/>
      </a:lt2>
      <a:accent1>
        <a:srgbClr val="08A8E2"/>
      </a:accent1>
      <a:accent2>
        <a:srgbClr val="555555"/>
      </a:accent2>
      <a:accent3>
        <a:srgbClr val="E5F5FA"/>
      </a:accent3>
      <a:accent4>
        <a:srgbClr val="9CDCF3"/>
      </a:accent4>
      <a:accent5>
        <a:srgbClr val="777777"/>
      </a:accent5>
      <a:accent6>
        <a:srgbClr val="E2E2E2"/>
      </a:accent6>
      <a:hlink>
        <a:srgbClr val="0075B0"/>
      </a:hlink>
      <a:folHlink>
        <a:srgbClr val="00A8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SPI_PowerPointTemplate_Summer19.potx [Read-Only]" id="{46BAE512-F19A-4051-A44D-219629740F01}" vid="{97FAF1B7-C7E9-4CF7-B6A6-09564CDB77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51C5F611B4F4E8A169E1D84CE26F3" ma:contentTypeVersion="1" ma:contentTypeDescription="Create a new document." ma:contentTypeScope="" ma:versionID="11a642aa224b72f34299ce6026900c3b">
  <xsd:schema xmlns:xsd="http://www.w3.org/2001/XMLSchema" xmlns:xs="http://www.w3.org/2001/XMLSchema" xmlns:p="http://schemas.microsoft.com/office/2006/metadata/properties" xmlns:ns2="429a25d7-e7bc-4a27-b6c1-2b8b0b932579" targetNamespace="http://schemas.microsoft.com/office/2006/metadata/properties" ma:root="true" ma:fieldsID="5119d83447bf37d69b926382f2271bbf" ns2:_="">
    <xsd:import namespace="429a25d7-e7bc-4a27-b6c1-2b8b0b93257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a25d7-e7bc-4a27-b6c1-2b8b0b9325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249698-D701-48A6-9836-02C1657D92F6}">
  <ds:schemaRefs>
    <ds:schemaRef ds:uri="http://schemas.microsoft.com/office/infopath/2007/PartnerControls"/>
    <ds:schemaRef ds:uri="429a25d7-e7bc-4a27-b6c1-2b8b0b93257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8DF404-569E-4833-8D0D-3EE9FC6FF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a25d7-e7bc-4a27-b6c1-2b8b0b932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FD966B-3BE8-4718-BBDD-388738076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Scenarios and Modeling Plan</Template>
  <TotalTime>63</TotalTime>
  <Words>875</Words>
  <Application>Microsoft Office PowerPoint</Application>
  <PresentationFormat>On-screen Show (4:3)</PresentationFormat>
  <Paragraphs>193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NSPI_Powerpoint_ReportTemplate</vt:lpstr>
      <vt:lpstr>2020 IRP Scenarios and Modeling Plan</vt:lpstr>
      <vt:lpstr>IRP Analysis: Process Overview</vt:lpstr>
      <vt:lpstr>Portfolio Study Scenario Development Approach</vt:lpstr>
      <vt:lpstr>Key Policy Drivers</vt:lpstr>
      <vt:lpstr>Key Policy Drivers</vt:lpstr>
      <vt:lpstr>Key Policy Drivers</vt:lpstr>
      <vt:lpstr>Key Scenarios</vt:lpstr>
      <vt:lpstr>Resource Strategies</vt:lpstr>
      <vt:lpstr>Key Pairs: Scenarios &amp; Strategies</vt:lpstr>
      <vt:lpstr>Sensitivity Analysis</vt:lpstr>
      <vt:lpstr>Proposed Evaluation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IRP Scenarios and Modeling Plan</dc:title>
  <dc:creator>Milligan, Chris</dc:creator>
  <cp:lastModifiedBy>Lefler, Linda</cp:lastModifiedBy>
  <cp:revision>9</cp:revision>
  <cp:lastPrinted>2020-02-27T00:37:14Z</cp:lastPrinted>
  <dcterms:created xsi:type="dcterms:W3CDTF">2020-02-27T00:30:54Z</dcterms:created>
  <dcterms:modified xsi:type="dcterms:W3CDTF">2020-03-02T13:24:15Z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0x01010024851C5F611B4F4E8A169E1D84CE26F3</vt:lpwstr>
  </property>
  <property fmtid="{D5CDD505-2E9C-101B-9397-08002B2CF9AE}" pid="3" name="_dlc_DocIdItemGuid">
    <vt:lpwstr>a0e7b99f-1d34-40d4-a99e-e9cc5efa2727</vt:lpwstr>
  </property>
</Properties>
</file>