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17"/>
  </p:notesMasterIdLst>
  <p:sldIdLst>
    <p:sldId id="256" r:id="rId5"/>
    <p:sldId id="257" r:id="rId6"/>
    <p:sldId id="268" r:id="rId7"/>
    <p:sldId id="287" r:id="rId8"/>
    <p:sldId id="286" r:id="rId9"/>
    <p:sldId id="282" r:id="rId10"/>
    <p:sldId id="281" r:id="rId11"/>
    <p:sldId id="283" r:id="rId12"/>
    <p:sldId id="263" r:id="rId13"/>
    <p:sldId id="285" r:id="rId14"/>
    <p:sldId id="273" r:id="rId15"/>
    <p:sldId id="28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6E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5" autoAdjust="0"/>
    <p:restoredTop sz="96327"/>
  </p:normalViewPr>
  <p:slideViewPr>
    <p:cSldViewPr snapToGrid="0" snapToObjects="1">
      <p:cViewPr varScale="1">
        <p:scale>
          <a:sx n="79" d="100"/>
          <a:sy n="79" d="100"/>
        </p:scale>
        <p:origin x="159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064D2-D238-A243-A9A4-5152B8F99734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56B70-7933-1D48-BAAD-3176F7D18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8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1122363"/>
            <a:ext cx="7824457" cy="2387600"/>
          </a:xfrm>
        </p:spPr>
        <p:txBody>
          <a:bodyPr anchor="b"/>
          <a:lstStyle>
            <a:lvl1pPr algn="l">
              <a:defRPr sz="32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620145"/>
            <a:ext cx="6858000" cy="16557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158272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3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ind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1122363"/>
            <a:ext cx="7824457" cy="2387600"/>
          </a:xfrm>
        </p:spPr>
        <p:txBody>
          <a:bodyPr anchor="b"/>
          <a:lstStyle>
            <a:lvl1pPr algn="l">
              <a:defRPr sz="32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620145"/>
            <a:ext cx="6858000" cy="16557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1267940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nd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8697" y="2804044"/>
            <a:ext cx="4386605" cy="1249912"/>
          </a:xfrm>
          <a:ln>
            <a:solidFill>
              <a:schemeClr val="bg1"/>
            </a:solidFill>
          </a:ln>
        </p:spPr>
        <p:txBody>
          <a:bodyPr wrap="square" lIns="180000" tIns="180000" rIns="180000" bIns="180000" anchor="ctr">
            <a:spAutoFit/>
          </a:bodyPr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451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Hydro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1122363"/>
            <a:ext cx="7824457" cy="2387600"/>
          </a:xfrm>
        </p:spPr>
        <p:txBody>
          <a:bodyPr anchor="b"/>
          <a:lstStyle>
            <a:lvl1pPr algn="l">
              <a:defRPr sz="32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620145"/>
            <a:ext cx="6858000" cy="16557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31678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ydro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8697" y="2804044"/>
            <a:ext cx="4386605" cy="1249912"/>
          </a:xfrm>
          <a:ln>
            <a:solidFill>
              <a:schemeClr val="bg1"/>
            </a:solidFill>
          </a:ln>
        </p:spPr>
        <p:txBody>
          <a:bodyPr wrap="square" lIns="180000" tIns="180000" rIns="180000" bIns="180000" anchor="ctr">
            <a:spAutoFit/>
          </a:bodyPr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15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V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1122363"/>
            <a:ext cx="7824457" cy="2387600"/>
          </a:xfrm>
        </p:spPr>
        <p:txBody>
          <a:bodyPr anchor="b"/>
          <a:lstStyle>
            <a:lvl1pPr algn="l">
              <a:defRPr sz="32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620145"/>
            <a:ext cx="6858000" cy="16557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3310616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8697" y="2804044"/>
            <a:ext cx="4386605" cy="1249912"/>
          </a:xfrm>
          <a:ln>
            <a:solidFill>
              <a:schemeClr val="bg1"/>
            </a:solidFill>
          </a:ln>
        </p:spPr>
        <p:txBody>
          <a:bodyPr wrap="square" lIns="180000" tIns="180000" rIns="180000" bIns="180000" anchor="ctr">
            <a:spAutoFit/>
          </a:bodyPr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426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ustomer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1122363"/>
            <a:ext cx="7824457" cy="2387600"/>
          </a:xfrm>
        </p:spPr>
        <p:txBody>
          <a:bodyPr anchor="b"/>
          <a:lstStyle>
            <a:lvl1pPr algn="l">
              <a:defRPr sz="32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620145"/>
            <a:ext cx="6858000" cy="16557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007292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8697" y="2804044"/>
            <a:ext cx="4386605" cy="1249912"/>
          </a:xfrm>
          <a:ln>
            <a:solidFill>
              <a:schemeClr val="bg1"/>
            </a:solidFill>
          </a:ln>
        </p:spPr>
        <p:txBody>
          <a:bodyPr wrap="square" lIns="180000" tIns="180000" rIns="180000" bIns="180000" anchor="ctr">
            <a:spAutoFit/>
          </a:bodyPr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998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99" y="540000"/>
            <a:ext cx="8042400" cy="957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04832" y="6445502"/>
            <a:ext cx="30861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11332" y="6445503"/>
            <a:ext cx="268626" cy="365125"/>
          </a:xfrm>
        </p:spPr>
        <p:txBody>
          <a:bodyPr/>
          <a:lstStyle/>
          <a:p>
            <a:fld id="{9AE2EBB3-53FD-F04A-93E7-95C9E662C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30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8697" y="2804044"/>
            <a:ext cx="4386605" cy="1249912"/>
          </a:xfrm>
          <a:ln>
            <a:solidFill>
              <a:schemeClr val="bg1"/>
            </a:solidFill>
          </a:ln>
        </p:spPr>
        <p:txBody>
          <a:bodyPr wrap="square" lIns="180000" tIns="180000" rIns="180000" bIns="180000" anchor="ctr">
            <a:spAutoFit/>
          </a:bodyPr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478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98" y="1619999"/>
            <a:ext cx="3859200" cy="45195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761" y="1619999"/>
            <a:ext cx="3857923" cy="45195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320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Circ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98" y="1619999"/>
            <a:ext cx="3859200" cy="45195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5FE2418-6741-6269-5E72-2A79F46EFE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2389" y="1916826"/>
            <a:ext cx="4011613" cy="3925888"/>
          </a:xfrm>
          <a:prstGeom prst="ellipse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84161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Rectang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98" y="1619999"/>
            <a:ext cx="3859200" cy="45195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5FE2418-6741-6269-5E72-2A79F46EFE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2389" y="1619998"/>
            <a:ext cx="3991213" cy="4519543"/>
          </a:xfrm>
          <a:prstGeom prst="roundRect">
            <a:avLst>
              <a:gd name="adj" fmla="val 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4300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 T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99" y="540000"/>
            <a:ext cx="5342615" cy="9576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98" y="1619999"/>
            <a:ext cx="5342616" cy="45195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5FE2418-6741-6269-5E72-2A79F46EFE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30617" y="0"/>
            <a:ext cx="2713383" cy="6321425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55F05BA2-94F0-FB39-9234-8DC5ABCFF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04832" y="644550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A62ABEF8-B4A2-81A9-B6A2-6A40009C6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1332" y="6445502"/>
            <a:ext cx="268626" cy="365125"/>
          </a:xfrm>
        </p:spPr>
        <p:txBody>
          <a:bodyPr/>
          <a:lstStyle/>
          <a:p>
            <a:fld id="{9AE2EBB3-53FD-F04A-93E7-95C9E662C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67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540000"/>
            <a:ext cx="8042400" cy="957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1" y="1620000"/>
            <a:ext cx="3859200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000" y="2566312"/>
            <a:ext cx="3859200" cy="3517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3200" y="1620000"/>
            <a:ext cx="3859200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3200" y="2566312"/>
            <a:ext cx="3859200" cy="3517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5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532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99" y="540000"/>
            <a:ext cx="8043603" cy="95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99" y="1620000"/>
            <a:ext cx="8042685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04832" y="6445501"/>
            <a:ext cx="30861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 kern="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11332" y="6445502"/>
            <a:ext cx="26862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9AE2EBB3-53FD-F04A-93E7-95C9E662C8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760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8" r:id="rId5"/>
    <p:sldLayoutId id="2147483669" r:id="rId6"/>
    <p:sldLayoutId id="2147483670" r:id="rId7"/>
    <p:sldLayoutId id="2147483665" r:id="rId8"/>
    <p:sldLayoutId id="2147483666" r:id="rId9"/>
    <p:sldLayoutId id="2147483667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0" baseline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4"/>
        </a:buClr>
        <a:buFont typeface="Arial" panose="020B0604020202020204" pitchFamily="34" charset="0"/>
        <a:buChar char="•"/>
        <a:defRPr sz="1400" kern="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4"/>
        </a:buClr>
        <a:buFont typeface="Courier New" panose="02070309020205020404" pitchFamily="49" charset="0"/>
        <a:buChar char="o"/>
        <a:defRPr sz="1400" kern="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4"/>
        </a:buClr>
        <a:buFont typeface="Wingdings" pitchFamily="2" charset="2"/>
        <a:buChar char="§"/>
        <a:defRPr sz="1400" kern="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4"/>
        </a:buClr>
        <a:buFont typeface="Wingdings" pitchFamily="2" charset="2"/>
        <a:buChar char="q"/>
        <a:defRPr sz="1400" kern="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4"/>
        </a:buClr>
        <a:buFont typeface="Wingdings" pitchFamily="2" charset="2"/>
        <a:buChar char="Ø"/>
        <a:defRPr sz="1400" kern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python.org/downloads/release/python-3110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ED4A9-E08C-8540-86F3-61EEEBAA44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799" y="1122363"/>
            <a:ext cx="7824457" cy="2387600"/>
          </a:xfrm>
        </p:spPr>
        <p:txBody>
          <a:bodyPr/>
          <a:lstStyle/>
          <a:p>
            <a:r>
              <a:rPr lang="en-US"/>
              <a:t>Creating </a:t>
            </a:r>
            <a:r>
              <a:rPr lang="en-US" dirty="0"/>
              <a:t>Simulation Results PDFs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12F28E-02EE-5646-BF90-BA00BDDFBD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June </a:t>
            </a:r>
            <a:r>
              <a:rPr lang="en-US" dirty="0"/>
              <a:t>17</a:t>
            </a:r>
            <a:r>
              <a:rPr lang="en-US"/>
              <a:t>,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791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52E3-FB9A-0F4E-89EC-76DD1E4D3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Report Generation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063F6-4E3C-904B-8444-B5900794AC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Empty folders: </a:t>
            </a:r>
            <a:r>
              <a:rPr lang="en-US" b="1" dirty="0"/>
              <a:t>_</a:t>
            </a:r>
            <a:r>
              <a:rPr lang="en-US" b="1" dirty="0" err="1"/>
              <a:t>out_files</a:t>
            </a:r>
            <a:r>
              <a:rPr lang="en-US" dirty="0"/>
              <a:t> and </a:t>
            </a:r>
            <a:r>
              <a:rPr lang="en-US" b="1" dirty="0"/>
              <a:t>_extracted</a:t>
            </a:r>
            <a:endParaRPr lang="en-US" dirty="0"/>
          </a:p>
          <a:p>
            <a:r>
              <a:rPr lang="en-US" dirty="0"/>
              <a:t>Copy test output folders to </a:t>
            </a:r>
            <a:r>
              <a:rPr lang="en-US" b="1" dirty="0"/>
              <a:t>_</a:t>
            </a:r>
            <a:r>
              <a:rPr lang="en-US" b="1" dirty="0" err="1"/>
              <a:t>out_files</a:t>
            </a:r>
            <a:r>
              <a:rPr lang="en-US" dirty="0"/>
              <a:t> folder</a:t>
            </a:r>
          </a:p>
          <a:p>
            <a:r>
              <a:rPr lang="en-US" dirty="0"/>
              <a:t>Run </a:t>
            </a:r>
            <a:r>
              <a:rPr lang="en-US" i="1" dirty="0"/>
              <a:t>extract.py</a:t>
            </a:r>
          </a:p>
          <a:p>
            <a:r>
              <a:rPr lang="en-US" dirty="0"/>
              <a:t>Edit </a:t>
            </a:r>
            <a:r>
              <a:rPr lang="en-US" i="1" dirty="0"/>
              <a:t>Graph_configuration.xlsx</a:t>
            </a:r>
            <a:r>
              <a:rPr lang="en-US" dirty="0"/>
              <a:t> to set up channels</a:t>
            </a:r>
          </a:p>
          <a:p>
            <a:r>
              <a:rPr lang="en-US" dirty="0"/>
              <a:t>Run </a:t>
            </a:r>
            <a:r>
              <a:rPr lang="en-US" i="1" dirty="0"/>
              <a:t>plot_2025_05_9.py</a:t>
            </a:r>
          </a:p>
          <a:p>
            <a:r>
              <a:rPr lang="en-US" dirty="0"/>
              <a:t>Open</a:t>
            </a:r>
            <a:r>
              <a:rPr lang="en-US" i="1" dirty="0"/>
              <a:t> test6.pdf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871A6B-16DC-6545-8F16-3455F3D7B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78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C8F25-EFB6-9A3E-B91E-D0A50BB6B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Generation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8516C2-B791-330D-5970-E7503C66B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11</a:t>
            </a:fld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4190FBF-BC57-3944-6452-5812E7C7E302}"/>
              </a:ext>
            </a:extLst>
          </p:cNvPr>
          <p:cNvSpPr/>
          <p:nvPr/>
        </p:nvSpPr>
        <p:spPr>
          <a:xfrm>
            <a:off x="164456" y="1660012"/>
            <a:ext cx="1702350" cy="3141870"/>
          </a:xfrm>
          <a:prstGeom prst="roundRect">
            <a:avLst>
              <a:gd name="adj" fmla="val 247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80000" tIns="180000" rIns="180000" bIns="180000" rtlCol="0" anchor="t" anchorCtr="0">
            <a:noAutofit/>
          </a:bodyPr>
          <a:lstStyle/>
          <a:p>
            <a:pPr algn="ctr" defTabSz="914378">
              <a:spcBef>
                <a:spcPts val="600"/>
              </a:spcBef>
              <a:spcAft>
                <a:spcPts val="600"/>
              </a:spcAft>
              <a:buClr>
                <a:srgbClr val="1F497D">
                  <a:lumMod val="60000"/>
                  <a:lumOff val="40000"/>
                </a:srgbClr>
              </a:buClr>
              <a:buSzPct val="100000"/>
            </a:pPr>
            <a:r>
              <a:rPr lang="en-US" sz="1500" b="1" cap="all" dirty="0">
                <a:solidFill>
                  <a:schemeClr val="tx1"/>
                </a:solidFill>
              </a:rPr>
              <a:t>Prepare Folders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1ECB56B-0259-0C83-B2D4-D119F93C1C84}"/>
              </a:ext>
            </a:extLst>
          </p:cNvPr>
          <p:cNvSpPr/>
          <p:nvPr/>
        </p:nvSpPr>
        <p:spPr>
          <a:xfrm>
            <a:off x="2005439" y="2846300"/>
            <a:ext cx="1722443" cy="1174156"/>
          </a:xfrm>
          <a:prstGeom prst="roundRect">
            <a:avLst>
              <a:gd name="adj" fmla="val 247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80000" tIns="180000" rIns="180000" bIns="180000" rtlCol="0" anchor="t" anchorCtr="0">
            <a:noAutofit/>
          </a:bodyPr>
          <a:lstStyle/>
          <a:p>
            <a:pPr algn="ctr" defTabSz="914378">
              <a:spcBef>
                <a:spcPts val="600"/>
              </a:spcBef>
              <a:spcAft>
                <a:spcPts val="600"/>
              </a:spcAft>
              <a:buClr>
                <a:srgbClr val="1F497D">
                  <a:lumMod val="60000"/>
                  <a:lumOff val="40000"/>
                </a:srgbClr>
              </a:buClr>
              <a:buSzPct val="100000"/>
            </a:pPr>
            <a:r>
              <a:rPr lang="en-US" sz="1500" b="1" cap="all" dirty="0">
                <a:solidFill>
                  <a:schemeClr val="tx1"/>
                </a:solidFill>
              </a:rPr>
              <a:t>Run extract.py</a:t>
            </a: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BDB31950-4671-A756-42E2-6550DC9138B5}"/>
              </a:ext>
            </a:extLst>
          </p:cNvPr>
          <p:cNvSpPr/>
          <p:nvPr/>
        </p:nvSpPr>
        <p:spPr>
          <a:xfrm rot="5400000">
            <a:off x="1756694" y="3396186"/>
            <a:ext cx="338737" cy="127449"/>
          </a:xfrm>
          <a:prstGeom prst="triangl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9F62C3E6-372E-58F2-C903-E619D9F1905C}"/>
              </a:ext>
            </a:extLst>
          </p:cNvPr>
          <p:cNvSpPr/>
          <p:nvPr/>
        </p:nvSpPr>
        <p:spPr>
          <a:xfrm rot="5400000">
            <a:off x="3628544" y="3396187"/>
            <a:ext cx="338737" cy="127449"/>
          </a:xfrm>
          <a:prstGeom prst="triangl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A28C183-A892-C452-8144-B3E914860D5E}"/>
              </a:ext>
            </a:extLst>
          </p:cNvPr>
          <p:cNvSpPr/>
          <p:nvPr/>
        </p:nvSpPr>
        <p:spPr>
          <a:xfrm>
            <a:off x="3860713" y="2629800"/>
            <a:ext cx="1835999" cy="1795476"/>
          </a:xfrm>
          <a:prstGeom prst="roundRect">
            <a:avLst>
              <a:gd name="adj" fmla="val 247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80000" tIns="180000" rIns="180000" bIns="180000" rtlCol="0" anchor="t" anchorCtr="0">
            <a:noAutofit/>
          </a:bodyPr>
          <a:lstStyle/>
          <a:p>
            <a:pPr algn="ctr" defTabSz="914378">
              <a:spcBef>
                <a:spcPts val="600"/>
              </a:spcBef>
              <a:spcAft>
                <a:spcPts val="600"/>
              </a:spcAft>
              <a:buClr>
                <a:srgbClr val="1F497D">
                  <a:lumMod val="60000"/>
                  <a:lumOff val="40000"/>
                </a:srgbClr>
              </a:buClr>
              <a:buSzPct val="100000"/>
            </a:pPr>
            <a:r>
              <a:rPr lang="en-US" sz="1500" b="1" cap="all" dirty="0">
                <a:solidFill>
                  <a:schemeClr val="tx1"/>
                </a:solidFill>
              </a:rPr>
              <a:t>Configure EXCEL file</a:t>
            </a:r>
          </a:p>
          <a:p>
            <a:pPr algn="ctr" defTabSz="914378">
              <a:spcBef>
                <a:spcPts val="600"/>
              </a:spcBef>
              <a:spcAft>
                <a:spcPts val="600"/>
              </a:spcAft>
              <a:buClr>
                <a:srgbClr val="1F497D">
                  <a:lumMod val="60000"/>
                  <a:lumOff val="40000"/>
                </a:srgbClr>
              </a:buClr>
              <a:buSzPct val="100000"/>
            </a:pPr>
            <a:endParaRPr lang="en-US" sz="1500" b="1" cap="all" dirty="0">
              <a:solidFill>
                <a:schemeClr val="tx1"/>
              </a:solidFill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F1CE1C6-9C94-7557-1812-A21317AF2D39}"/>
              </a:ext>
            </a:extLst>
          </p:cNvPr>
          <p:cNvSpPr/>
          <p:nvPr/>
        </p:nvSpPr>
        <p:spPr>
          <a:xfrm>
            <a:off x="5834859" y="2846300"/>
            <a:ext cx="1835999" cy="1174156"/>
          </a:xfrm>
          <a:prstGeom prst="roundRect">
            <a:avLst>
              <a:gd name="adj" fmla="val 247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180000" tIns="180000" rIns="180000" bIns="180000" rtlCol="0" anchor="t" anchorCtr="0">
            <a:noAutofit/>
          </a:bodyPr>
          <a:lstStyle/>
          <a:p>
            <a:pPr algn="ctr" defTabSz="914378">
              <a:spcBef>
                <a:spcPts val="600"/>
              </a:spcBef>
              <a:spcAft>
                <a:spcPts val="600"/>
              </a:spcAft>
              <a:buClr>
                <a:srgbClr val="1F497D">
                  <a:lumMod val="60000"/>
                  <a:lumOff val="40000"/>
                </a:srgbClr>
              </a:buClr>
              <a:buSzPct val="100000"/>
            </a:pPr>
            <a:r>
              <a:rPr lang="en-US" sz="1500" b="1" cap="all" dirty="0">
                <a:solidFill>
                  <a:schemeClr val="tx1"/>
                </a:solidFill>
              </a:rPr>
              <a:t>Run Plot script</a:t>
            </a:r>
          </a:p>
          <a:p>
            <a:pPr algn="ctr" defTabSz="914378">
              <a:spcBef>
                <a:spcPts val="600"/>
              </a:spcBef>
              <a:spcAft>
                <a:spcPts val="600"/>
              </a:spcAft>
              <a:buClr>
                <a:srgbClr val="1F497D">
                  <a:lumMod val="60000"/>
                  <a:lumOff val="40000"/>
                </a:srgbClr>
              </a:buClr>
              <a:buSzPct val="100000"/>
            </a:pPr>
            <a:endParaRPr lang="en-US" sz="1500" b="1" cap="all" dirty="0">
              <a:solidFill>
                <a:schemeClr val="tx1"/>
              </a:solidFill>
            </a:endParaRPr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1280936E-911B-98F7-F654-A16125E916DD}"/>
              </a:ext>
            </a:extLst>
          </p:cNvPr>
          <p:cNvSpPr/>
          <p:nvPr/>
        </p:nvSpPr>
        <p:spPr>
          <a:xfrm rot="5400000">
            <a:off x="5591153" y="3396186"/>
            <a:ext cx="338737" cy="127449"/>
          </a:xfrm>
          <a:prstGeom prst="triangl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A4F39EC-0791-D856-8985-12F445765CD8}"/>
              </a:ext>
            </a:extLst>
          </p:cNvPr>
          <p:cNvSpPr/>
          <p:nvPr/>
        </p:nvSpPr>
        <p:spPr>
          <a:xfrm>
            <a:off x="224256" y="2655791"/>
            <a:ext cx="1552327" cy="342616"/>
          </a:xfrm>
          <a:prstGeom prst="roundRect">
            <a:avLst>
              <a:gd name="adj" fmla="val 180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tIns="72000" rIns="72000" bIns="72000" rtlCol="0" anchor="ctr" anchorCtr="0">
            <a:spAutoFit/>
          </a:bodyPr>
          <a:lstStyle/>
          <a:p>
            <a:r>
              <a:rPr lang="en-US" sz="1050" dirty="0"/>
              <a:t>Empty folder </a:t>
            </a:r>
            <a:r>
              <a:rPr lang="en-US" sz="1050" b="1" dirty="0"/>
              <a:t>_</a:t>
            </a:r>
            <a:r>
              <a:rPr lang="en-US" sz="1050" b="1" dirty="0" err="1"/>
              <a:t>out_files</a:t>
            </a:r>
            <a:endParaRPr lang="en-US" sz="105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93A8284-A21E-87BA-1CC0-14C8CB9723F7}"/>
              </a:ext>
            </a:extLst>
          </p:cNvPr>
          <p:cNvSpPr/>
          <p:nvPr/>
        </p:nvSpPr>
        <p:spPr>
          <a:xfrm>
            <a:off x="224256" y="3175484"/>
            <a:ext cx="1552327" cy="321834"/>
          </a:xfrm>
          <a:prstGeom prst="roundRect">
            <a:avLst>
              <a:gd name="adj" fmla="val 904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tIns="72000" rIns="72000" bIns="72000" rtlCol="0" anchor="ctr" anchorCtr="0">
            <a:spAutoFit/>
          </a:bodyPr>
          <a:lstStyle/>
          <a:p>
            <a:pPr lvl="0"/>
            <a:r>
              <a:rPr lang="en-US" sz="1050" dirty="0"/>
              <a:t>Empty folder </a:t>
            </a:r>
            <a:r>
              <a:rPr lang="en-US" sz="1050" b="1" dirty="0"/>
              <a:t>_</a:t>
            </a:r>
            <a:r>
              <a:rPr lang="en-US" sz="900" b="1" dirty="0"/>
              <a:t>extracted</a:t>
            </a:r>
            <a:endParaRPr lang="en-US" sz="900" dirty="0"/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254B14B4-0685-AFD9-1E75-6C42AA93A9B0}"/>
              </a:ext>
            </a:extLst>
          </p:cNvPr>
          <p:cNvSpPr/>
          <p:nvPr/>
        </p:nvSpPr>
        <p:spPr>
          <a:xfrm>
            <a:off x="412659" y="4978959"/>
            <a:ext cx="8398673" cy="467823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Steps to create a report from PSCAD tests</a:t>
            </a:r>
          </a:p>
        </p:txBody>
      </p:sp>
      <p:sp>
        <p:nvSpPr>
          <p:cNvPr id="3" name="Rounded Rectangle 12">
            <a:extLst>
              <a:ext uri="{FF2B5EF4-FFF2-40B4-BE49-F238E27FC236}">
                <a16:creationId xmlns:a16="http://schemas.microsoft.com/office/drawing/2014/main" id="{AEF43C2B-AB72-F001-9A54-F5D45ACF46CD}"/>
              </a:ext>
            </a:extLst>
          </p:cNvPr>
          <p:cNvSpPr/>
          <p:nvPr/>
        </p:nvSpPr>
        <p:spPr>
          <a:xfrm>
            <a:off x="224256" y="3939382"/>
            <a:ext cx="1552327" cy="321834"/>
          </a:xfrm>
          <a:prstGeom prst="roundRect">
            <a:avLst>
              <a:gd name="adj" fmla="val 904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tIns="72000" rIns="72000" bIns="72000" rtlCol="0" anchor="ctr" anchorCtr="0">
            <a:spAutoFit/>
          </a:bodyPr>
          <a:lstStyle/>
          <a:p>
            <a:pPr lvl="0"/>
            <a:r>
              <a:rPr lang="en-US" sz="1050" dirty="0"/>
              <a:t>Copy test </a:t>
            </a:r>
            <a:r>
              <a:rPr lang="en-US" sz="900" dirty="0"/>
              <a:t>out</a:t>
            </a:r>
            <a:r>
              <a:rPr lang="en-US" sz="1050" dirty="0"/>
              <a:t> files</a:t>
            </a:r>
          </a:p>
        </p:txBody>
      </p:sp>
      <p:sp>
        <p:nvSpPr>
          <p:cNvPr id="16" name="Rounded Rectangle 12">
            <a:extLst>
              <a:ext uri="{FF2B5EF4-FFF2-40B4-BE49-F238E27FC236}">
                <a16:creationId xmlns:a16="http://schemas.microsoft.com/office/drawing/2014/main" id="{55F6534B-F9DD-7354-D9E2-8FC6689D931F}"/>
              </a:ext>
            </a:extLst>
          </p:cNvPr>
          <p:cNvSpPr/>
          <p:nvPr/>
        </p:nvSpPr>
        <p:spPr>
          <a:xfrm>
            <a:off x="2092410" y="3433378"/>
            <a:ext cx="1552327" cy="321834"/>
          </a:xfrm>
          <a:prstGeom prst="roundRect">
            <a:avLst>
              <a:gd name="adj" fmla="val 904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tIns="72000" rIns="72000" bIns="72000" rtlCol="0" anchor="ctr" anchorCtr="0">
            <a:spAutoFit/>
          </a:bodyPr>
          <a:lstStyle/>
          <a:p>
            <a:pPr lvl="0"/>
            <a:r>
              <a:rPr lang="en-US" sz="1050" dirty="0"/>
              <a:t>Generates a lookup table</a:t>
            </a:r>
          </a:p>
        </p:txBody>
      </p:sp>
      <p:sp>
        <p:nvSpPr>
          <p:cNvPr id="17" name="Rounded Rectangle 12">
            <a:extLst>
              <a:ext uri="{FF2B5EF4-FFF2-40B4-BE49-F238E27FC236}">
                <a16:creationId xmlns:a16="http://schemas.microsoft.com/office/drawing/2014/main" id="{90A4D327-E485-D65C-4C74-282550789FBC}"/>
              </a:ext>
            </a:extLst>
          </p:cNvPr>
          <p:cNvSpPr/>
          <p:nvPr/>
        </p:nvSpPr>
        <p:spPr>
          <a:xfrm>
            <a:off x="4002548" y="3533796"/>
            <a:ext cx="1552327" cy="442831"/>
          </a:xfrm>
          <a:prstGeom prst="roundRect">
            <a:avLst>
              <a:gd name="adj" fmla="val 904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tIns="72000" rIns="72000" bIns="72000" rtlCol="0" anchor="ctr" anchorCtr="0">
            <a:spAutoFit/>
          </a:bodyPr>
          <a:lstStyle/>
          <a:p>
            <a:pPr lvl="0"/>
            <a:r>
              <a:rPr lang="en-US" sz="900" dirty="0"/>
              <a:t>Edit Graph_configuration.xlsx to set up channels</a:t>
            </a:r>
          </a:p>
        </p:txBody>
      </p:sp>
      <p:sp>
        <p:nvSpPr>
          <p:cNvPr id="20" name="Rounded Rectangle 12">
            <a:extLst>
              <a:ext uri="{FF2B5EF4-FFF2-40B4-BE49-F238E27FC236}">
                <a16:creationId xmlns:a16="http://schemas.microsoft.com/office/drawing/2014/main" id="{22A205A9-90EA-376E-7B55-9923F3C933F9}"/>
              </a:ext>
            </a:extLst>
          </p:cNvPr>
          <p:cNvSpPr/>
          <p:nvPr/>
        </p:nvSpPr>
        <p:spPr>
          <a:xfrm>
            <a:off x="5976694" y="3461198"/>
            <a:ext cx="1552327" cy="297634"/>
          </a:xfrm>
          <a:prstGeom prst="roundRect">
            <a:avLst>
              <a:gd name="adj" fmla="val 904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000" tIns="72000" rIns="72000" bIns="72000" rtlCol="0" anchor="ctr" anchorCtr="0">
            <a:spAutoFit/>
          </a:bodyPr>
          <a:lstStyle/>
          <a:p>
            <a:pPr lvl="0"/>
            <a:r>
              <a:rPr lang="en-US" sz="900" dirty="0"/>
              <a:t>Run plot</a:t>
            </a:r>
            <a:r>
              <a:rPr lang="en-US" sz="900"/>
              <a:t>_2025_05_9.</a:t>
            </a:r>
            <a:r>
              <a:rPr lang="en-US" sz="900" dirty="0"/>
              <a:t>py</a:t>
            </a:r>
          </a:p>
        </p:txBody>
      </p:sp>
      <p:sp>
        <p:nvSpPr>
          <p:cNvPr id="22" name="Triangle 7">
            <a:extLst>
              <a:ext uri="{FF2B5EF4-FFF2-40B4-BE49-F238E27FC236}">
                <a16:creationId xmlns:a16="http://schemas.microsoft.com/office/drawing/2014/main" id="{C01C58F4-4779-826D-A24D-6676D57E0856}"/>
              </a:ext>
            </a:extLst>
          </p:cNvPr>
          <p:cNvSpPr/>
          <p:nvPr/>
        </p:nvSpPr>
        <p:spPr>
          <a:xfrm rot="5400000">
            <a:off x="7566843" y="3396187"/>
            <a:ext cx="338737" cy="127449"/>
          </a:xfrm>
          <a:prstGeom prst="triangl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12">
            <a:extLst>
              <a:ext uri="{FF2B5EF4-FFF2-40B4-BE49-F238E27FC236}">
                <a16:creationId xmlns:a16="http://schemas.microsoft.com/office/drawing/2014/main" id="{59BDA727-80B3-9C44-546A-046C01EBB2FA}"/>
              </a:ext>
            </a:extLst>
          </p:cNvPr>
          <p:cNvSpPr/>
          <p:nvPr/>
        </p:nvSpPr>
        <p:spPr>
          <a:xfrm>
            <a:off x="7809005" y="3298993"/>
            <a:ext cx="1110739" cy="321834"/>
          </a:xfrm>
          <a:prstGeom prst="roundRect">
            <a:avLst>
              <a:gd name="adj" fmla="val 9049"/>
            </a:avLst>
          </a:prstGeom>
          <a:solidFill>
            <a:srgbClr val="A86ED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spAutoFit/>
          </a:bodyPr>
          <a:lstStyle/>
          <a:p>
            <a:pPr lvl="0" algn="ctr"/>
            <a:r>
              <a:rPr lang="en-US" sz="1050" dirty="0"/>
              <a:t>Test6.pdf</a:t>
            </a:r>
          </a:p>
        </p:txBody>
      </p:sp>
    </p:spTree>
    <p:extLst>
      <p:ext uri="{BB962C8B-B14F-4D97-AF65-F5344CB8AC3E}">
        <p14:creationId xmlns:p14="http://schemas.microsoft.com/office/powerpoint/2010/main" val="2268475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B5011-04C4-F958-7C7E-3870338DD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67573-9502-8C16-6EAE-BC9A5196C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0"/>
            <a:ext cx="8043603" cy="957600"/>
          </a:xfrm>
        </p:spPr>
        <p:txBody>
          <a:bodyPr anchor="ctr">
            <a:normAutofit/>
          </a:bodyPr>
          <a:lstStyle/>
          <a:p>
            <a:r>
              <a:rPr lang="en-US" dirty="0"/>
              <a:t>PQ Capability Curve Plot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3603C-020A-AE09-3602-1F87B8E1C5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619999"/>
            <a:ext cx="3859200" cy="4519543"/>
          </a:xfrm>
        </p:spPr>
        <p:txBody>
          <a:bodyPr>
            <a:normAutofit/>
          </a:bodyPr>
          <a:lstStyle/>
          <a:p>
            <a:r>
              <a:rPr lang="en-US" dirty="0"/>
              <a:t>Ensure that the appropriate test results (Test 51 to 56) out files have been extracted by following the steps outlined previously.</a:t>
            </a:r>
          </a:p>
          <a:p>
            <a:r>
              <a:rPr lang="en-US" dirty="0"/>
              <a:t>Run the “</a:t>
            </a:r>
            <a:r>
              <a:rPr lang="en-US" i="1" dirty="0"/>
              <a:t>PQ Capability Curve” </a:t>
            </a:r>
            <a:r>
              <a:rPr lang="en-US" dirty="0"/>
              <a:t>script. For BESS</a:t>
            </a:r>
            <a:r>
              <a:rPr lang="en-US"/>
              <a:t>,  </a:t>
            </a:r>
            <a:r>
              <a:rPr lang="en-US" dirty="0"/>
              <a:t>open the “</a:t>
            </a:r>
            <a:r>
              <a:rPr lang="en-US" i="1" dirty="0"/>
              <a:t>PQ Capability Curve” </a:t>
            </a:r>
            <a:r>
              <a:rPr lang="en-US" dirty="0"/>
              <a:t>script and uncomment the lines specified in the script. </a:t>
            </a:r>
          </a:p>
          <a:p>
            <a:r>
              <a:rPr lang="en-US" dirty="0"/>
              <a:t>The relevant graphs will be plotted and saved in the Report Generation folder.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B17CE1-DD4C-9C10-2AA0-D1E6632C9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761" y="2355891"/>
            <a:ext cx="3857923" cy="3047758"/>
          </a:xfrm>
          <a:prstGeom prst="rect">
            <a:avLst/>
          </a:prstGeom>
          <a:noFill/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357F3A-BE9C-472B-B240-B58DEB55A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1332" y="6445502"/>
            <a:ext cx="268626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9AE2EBB3-53FD-F04A-93E7-95C9E662C833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9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52E3-FB9A-0F4E-89EC-76DD1E4D3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Report Generation - Summary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063F6-4E3C-904B-8444-B5900794AC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**Note – This process can be run on your PC.</a:t>
            </a:r>
          </a:p>
          <a:p>
            <a:r>
              <a:rPr lang="en-US" dirty="0"/>
              <a:t>Empty folders: </a:t>
            </a:r>
            <a:r>
              <a:rPr lang="en-US" b="1" dirty="0"/>
              <a:t>_out_files</a:t>
            </a:r>
            <a:r>
              <a:rPr lang="en-US" dirty="0"/>
              <a:t> and </a:t>
            </a:r>
            <a:r>
              <a:rPr lang="en-US" b="1" dirty="0"/>
              <a:t>_extracted</a:t>
            </a:r>
            <a:endParaRPr lang="en-US" dirty="0"/>
          </a:p>
          <a:p>
            <a:r>
              <a:rPr lang="en-US" dirty="0"/>
              <a:t>Copy contingency output folders to </a:t>
            </a:r>
            <a:r>
              <a:rPr lang="en-US" b="1" dirty="0"/>
              <a:t>_out_files</a:t>
            </a:r>
            <a:r>
              <a:rPr lang="en-US" dirty="0"/>
              <a:t> folder</a:t>
            </a:r>
          </a:p>
          <a:p>
            <a:r>
              <a:rPr lang="en-US" dirty="0"/>
              <a:t>Run </a:t>
            </a:r>
            <a:r>
              <a:rPr lang="en-US" i="1" dirty="0"/>
              <a:t>extract.py</a:t>
            </a:r>
          </a:p>
          <a:p>
            <a:r>
              <a:rPr lang="en-US" dirty="0"/>
              <a:t>Edit </a:t>
            </a:r>
            <a:r>
              <a:rPr lang="en-US" i="1" dirty="0"/>
              <a:t>Graph_configuration.xlsx</a:t>
            </a:r>
            <a:r>
              <a:rPr lang="en-US" dirty="0"/>
              <a:t> to set up channels</a:t>
            </a:r>
          </a:p>
          <a:p>
            <a:r>
              <a:rPr lang="en-US" dirty="0"/>
              <a:t>Run </a:t>
            </a:r>
            <a:r>
              <a:rPr lang="en-US" i="1" dirty="0"/>
              <a:t>plot_2025_05_9.py</a:t>
            </a:r>
          </a:p>
          <a:p>
            <a:r>
              <a:rPr lang="en-US" dirty="0"/>
              <a:t>Open</a:t>
            </a:r>
            <a:r>
              <a:rPr lang="en-US" i="1" dirty="0"/>
              <a:t> Test6.pdf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871A6B-16DC-6545-8F16-3455F3D7B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12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EE51B-8A3F-FA32-9929-13FA4990E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Time User…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0D3B1-2316-1D0B-8640-17587F369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a few python modules that need to be installed.</a:t>
            </a:r>
          </a:p>
          <a:p>
            <a:r>
              <a:rPr lang="en-US" dirty="0"/>
              <a:t>Download and install python 3.11</a:t>
            </a:r>
            <a:endParaRPr lang="en-US" dirty="0">
              <a:hlinkClick r:id="rId2"/>
            </a:endParaRPr>
          </a:p>
          <a:p>
            <a:pPr lvl="1"/>
            <a:r>
              <a:rPr lang="en-US" dirty="0">
                <a:hlinkClick r:id="rId2"/>
              </a:rPr>
              <a:t>https://www.python.org/downloads/release/python-3110/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Choose the custom installer and </a:t>
            </a:r>
          </a:p>
          <a:p>
            <a:pPr lvl="2"/>
            <a:r>
              <a:rPr lang="en-US" dirty="0"/>
              <a:t>select the location to be c:\Program Files\Python311</a:t>
            </a:r>
          </a:p>
          <a:p>
            <a:pPr lvl="2"/>
            <a:r>
              <a:rPr lang="en-US" dirty="0"/>
              <a:t>Also select the option to add to environment variables, which means you will not need to add in the next step.</a:t>
            </a:r>
          </a:p>
          <a:p>
            <a:r>
              <a:rPr lang="en-US" dirty="0"/>
              <a:t>Confirm that PIP is in your path.</a:t>
            </a:r>
          </a:p>
          <a:p>
            <a:pPr lvl="1"/>
            <a:r>
              <a:rPr lang="en-US" dirty="0"/>
              <a:t>Open command window in Admin mode</a:t>
            </a:r>
          </a:p>
          <a:p>
            <a:pPr lvl="1"/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$echo %PATH%</a:t>
            </a:r>
          </a:p>
          <a:p>
            <a:pPr lvl="2"/>
            <a:r>
              <a:rPr lang="en-US" dirty="0"/>
              <a:t>If you do not see </a:t>
            </a:r>
            <a:r>
              <a:rPr lang="en-US" b="1" dirty="0"/>
              <a:t>C:\Program Files\Python311\Scripts</a:t>
            </a:r>
            <a:r>
              <a:rPr lang="en-US" dirty="0"/>
              <a:t> in the PATH then you need to add it.</a:t>
            </a:r>
          </a:p>
          <a:p>
            <a:pPr lvl="2"/>
            <a:r>
              <a:rPr lang="en-US" dirty="0"/>
              <a:t>Open system environment and add </a:t>
            </a:r>
            <a:r>
              <a:rPr lang="en-US" b="1" dirty="0"/>
              <a:t>C:\Program Files\Python311\Scripts</a:t>
            </a:r>
            <a:r>
              <a:rPr lang="en-US" dirty="0"/>
              <a:t> to the PATH system variables (in Admin mode)</a:t>
            </a:r>
          </a:p>
          <a:p>
            <a:pPr lvl="3"/>
            <a:r>
              <a:rPr lang="en-US" dirty="0"/>
              <a:t>Find path in the system variable list, highlight and then edit.  You can use the browse button to find the </a:t>
            </a:r>
            <a:r>
              <a:rPr lang="en-US" b="1" dirty="0"/>
              <a:t>C:\Program Files\Python311\Scripts</a:t>
            </a:r>
            <a:r>
              <a:rPr lang="en-US" dirty="0"/>
              <a:t> directory</a:t>
            </a:r>
          </a:p>
          <a:p>
            <a:pPr marL="1371600" lvl="3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ACF67E-1616-F1ED-E511-39BE7F598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CB9ABE-8599-B0C2-0625-9EBA12EFA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783" y="2065401"/>
            <a:ext cx="3305175" cy="476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CF5B6E-94D3-3DFC-A242-E3EC86A29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4680" y="4430386"/>
            <a:ext cx="2619375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74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EE51B-8A3F-FA32-9929-13FA4990E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Time User…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0D3B1-2316-1D0B-8640-17587F369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Browse to find C:\Program Files\Python311\Scripts</a:t>
            </a:r>
          </a:p>
          <a:p>
            <a:pPr lvl="2"/>
            <a:r>
              <a:rPr lang="en-US" dirty="0"/>
              <a:t>Reboot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ACF67E-1616-F1ED-E511-39BE7F598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4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C528AD-CC86-C7BC-D33B-EF0967105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012" y="1497600"/>
            <a:ext cx="3642187" cy="35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65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EE51B-8A3F-FA32-9929-13FA4990E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Time User…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0D3B1-2316-1D0B-8640-17587F369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In the command window </a:t>
            </a:r>
          </a:p>
          <a:p>
            <a:pPr marL="914400" lvl="2" indent="0">
              <a:buNone/>
            </a:pP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$pip install </a:t>
            </a:r>
            <a:r>
              <a:rPr lang="en-US" dirty="0" err="1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numpy</a:t>
            </a:r>
            <a:endParaRPr lang="en-US" dirty="0">
              <a:latin typeface="Cascadia Code ExtraLight" panose="020B0609020000020004" pitchFamily="49" charset="0"/>
              <a:cs typeface="Cascadia Code ExtraLight" panose="020B0609020000020004" pitchFamily="49" charset="0"/>
            </a:endParaRPr>
          </a:p>
          <a:p>
            <a:pPr marL="914400" lvl="2" indent="0">
              <a:buNone/>
            </a:pP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$pip install pandas</a:t>
            </a:r>
          </a:p>
          <a:p>
            <a:pPr marL="914400" lvl="2" indent="0">
              <a:buNone/>
            </a:pP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$pip install </a:t>
            </a:r>
            <a:r>
              <a:rPr lang="en-US" dirty="0" err="1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openpyxl</a:t>
            </a:r>
            <a:endParaRPr lang="en-US" dirty="0">
              <a:latin typeface="Cascadia Code ExtraLight" panose="020B0609020000020004" pitchFamily="49" charset="0"/>
              <a:cs typeface="Cascadia Code ExtraLight" panose="020B0609020000020004" pitchFamily="49" charset="0"/>
            </a:endParaRPr>
          </a:p>
          <a:p>
            <a:pPr marL="914400" lvl="2" indent="0">
              <a:buNone/>
            </a:pP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$pip install natsort</a:t>
            </a:r>
          </a:p>
          <a:p>
            <a:pPr marL="914400" lvl="2" indent="0">
              <a:buNone/>
            </a:pP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$pip install tabulate</a:t>
            </a:r>
          </a:p>
          <a:p>
            <a:pPr marL="914400" lvl="2" indent="0">
              <a:buNone/>
            </a:pP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$pip install matplotlib</a:t>
            </a:r>
          </a:p>
          <a:p>
            <a:pPr marL="914400" lvl="2" indent="0">
              <a:buNone/>
            </a:pP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$pip install fpdf</a:t>
            </a:r>
          </a:p>
          <a:p>
            <a:pPr marL="914400" lvl="2" indent="0">
              <a:buNone/>
            </a:pPr>
            <a:r>
              <a:rPr lang="en-US" dirty="0">
                <a:latin typeface="Cascadia Code ExtraLight" panose="020B0609020000020004" pitchFamily="49" charset="0"/>
                <a:cs typeface="Cascadia Code ExtraLight" panose="020B0609020000020004" pitchFamily="49" charset="0"/>
              </a:rPr>
              <a:t>$pip install pyPDF2</a:t>
            </a:r>
          </a:p>
          <a:p>
            <a:pPr lvl="1"/>
            <a:r>
              <a:rPr lang="en-US" dirty="0"/>
              <a:t>Now you can run the python files to create the reports.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ACF67E-1616-F1ED-E511-39BE7F598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533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36929-9C5F-D44A-F605-4C17B2CD5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Scripts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DD2D96-40F9-36E9-B67D-887B8A1C0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20B9EA-3F09-28D8-C743-16C05B832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627" y="1599944"/>
            <a:ext cx="6058746" cy="36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478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62B45-F811-1A35-4948-93753964F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</a:t>
            </a:r>
            <a:r>
              <a:rPr lang="en-US" dirty="0"/>
              <a:t>Output files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40A62-98D9-BA2F-1165-F573A268D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Prepare folders in </a:t>
            </a:r>
            <a:r>
              <a:rPr lang="en-US" b="1" dirty="0"/>
              <a:t>Reporting scripts</a:t>
            </a:r>
          </a:p>
          <a:p>
            <a:pPr lvl="1"/>
            <a:r>
              <a:rPr lang="en-US" dirty="0"/>
              <a:t>Delete files from </a:t>
            </a:r>
            <a:r>
              <a:rPr lang="en-US" b="1" dirty="0"/>
              <a:t>_out_files</a:t>
            </a:r>
          </a:p>
          <a:p>
            <a:pPr lvl="1"/>
            <a:r>
              <a:rPr lang="en-US" dirty="0"/>
              <a:t>Delete files from </a:t>
            </a:r>
            <a:r>
              <a:rPr lang="en-US" b="1" dirty="0"/>
              <a:t>_extracted</a:t>
            </a:r>
          </a:p>
          <a:p>
            <a:r>
              <a:rPr lang="en-US" dirty="0"/>
              <a:t>After you have run the DMAT_PSCAD script, the </a:t>
            </a:r>
            <a:r>
              <a:rPr lang="en-US" b="1" dirty="0"/>
              <a:t>RESULT</a:t>
            </a:r>
            <a:r>
              <a:rPr lang="en-US" dirty="0"/>
              <a:t> folder will have an output folder for each test.  </a:t>
            </a:r>
          </a:p>
          <a:p>
            <a:r>
              <a:rPr lang="en-US" dirty="0"/>
              <a:t>Copy these new test output folders to </a:t>
            </a:r>
            <a:r>
              <a:rPr lang="en-US" b="1" dirty="0"/>
              <a:t>_out_files </a:t>
            </a:r>
            <a:r>
              <a:rPr lang="en-US" dirty="0"/>
              <a:t>folder</a:t>
            </a:r>
          </a:p>
          <a:p>
            <a:r>
              <a:rPr lang="en-US" dirty="0"/>
              <a:t>Open and Run </a:t>
            </a:r>
            <a:r>
              <a:rPr lang="en-US" i="1" dirty="0"/>
              <a:t>extract.py</a:t>
            </a:r>
            <a:r>
              <a:rPr lang="en-US" dirty="0"/>
              <a:t> using idle3.11 </a:t>
            </a:r>
          </a:p>
          <a:p>
            <a:r>
              <a:rPr lang="en-US" dirty="0"/>
              <a:t>This script will convert the out files into a .</a:t>
            </a:r>
            <a:r>
              <a:rPr lang="en-US" dirty="0" err="1"/>
              <a:t>npz</a:t>
            </a:r>
            <a:r>
              <a:rPr lang="en-US" dirty="0"/>
              <a:t> format with a file with index lookup table with the channel information.</a:t>
            </a:r>
          </a:p>
          <a:p>
            <a:endParaRPr lang="en-US" dirty="0"/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55973-25D1-BB28-B0BF-03841564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EA655B-1D0D-626B-DC5A-A3D8530AC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253" y="4201075"/>
            <a:ext cx="6220693" cy="12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089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62B45-F811-1A35-4948-93753964F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Channels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40A62-98D9-BA2F-1165-F573A268D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14" y="1407858"/>
            <a:ext cx="8042685" cy="4351338"/>
          </a:xfrm>
        </p:spPr>
        <p:txBody>
          <a:bodyPr/>
          <a:lstStyle/>
          <a:p>
            <a:r>
              <a:rPr lang="en-CA" dirty="0"/>
              <a:t>Open one of the </a:t>
            </a:r>
            <a:r>
              <a:rPr lang="en-CA" i="1" dirty="0"/>
              <a:t>Test_####_lookup.txt</a:t>
            </a:r>
            <a:r>
              <a:rPr lang="en-CA" dirty="0"/>
              <a:t> files</a:t>
            </a:r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r>
              <a:rPr lang="en-CA" dirty="0"/>
              <a:t>Use this to determine channel information to complete columns M and O in the </a:t>
            </a:r>
            <a:r>
              <a:rPr lang="en-CA" i="1" dirty="0"/>
              <a:t>Graph_configuration </a:t>
            </a:r>
            <a:r>
              <a:rPr lang="en-CA" dirty="0"/>
              <a:t>excel sheet.</a:t>
            </a:r>
            <a:endParaRPr lang="en-US" dirty="0"/>
          </a:p>
          <a:p>
            <a:r>
              <a:rPr lang="en-US" dirty="0"/>
              <a:t>Open </a:t>
            </a:r>
            <a:r>
              <a:rPr lang="en-CA" i="1" dirty="0"/>
              <a:t>Graph_configuration </a:t>
            </a:r>
            <a:r>
              <a:rPr lang="en-US" i="1" dirty="0"/>
              <a:t>.xlsx </a:t>
            </a:r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55973-25D1-BB28-B0BF-03841564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2CF356-D643-B3E0-6866-90E08C148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9" y="4000933"/>
            <a:ext cx="8968980" cy="16859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CE14FA-4FFA-3D8D-BBEF-556B72BBFD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1030" b="25836"/>
          <a:stretch>
            <a:fillRect/>
          </a:stretch>
        </p:blipFill>
        <p:spPr>
          <a:xfrm>
            <a:off x="447040" y="1763598"/>
            <a:ext cx="8135359" cy="120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065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30AEE-0C86-EFAB-CC49-92F34B5C4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Graph_configuration</a:t>
            </a:r>
            <a:r>
              <a:rPr lang="en-US" dirty="0"/>
              <a:t>.xlsx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DD0C458-03A4-9240-A181-F6E6C77FA4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3553819"/>
              </p:ext>
            </p:extLst>
          </p:nvPr>
        </p:nvGraphicFramePr>
        <p:xfrm>
          <a:off x="539749" y="1619250"/>
          <a:ext cx="8173428" cy="34848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69595">
                  <a:extLst>
                    <a:ext uri="{9D8B030D-6E8A-4147-A177-3AD203B41FA5}">
                      <a16:colId xmlns:a16="http://schemas.microsoft.com/office/drawing/2014/main" val="3559387915"/>
                    </a:ext>
                  </a:extLst>
                </a:gridCol>
                <a:gridCol w="7103833">
                  <a:extLst>
                    <a:ext uri="{9D8B030D-6E8A-4147-A177-3AD203B41FA5}">
                      <a16:colId xmlns:a16="http://schemas.microsoft.com/office/drawing/2014/main" val="860373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Column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134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Set to 1 if you want to include the plot in the report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485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372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E, 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Rows, Cols - Used to set up the placement of the plots on the page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300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G, 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Row, Col – Used to assign the channel to a particular plots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749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Range – Leave blank to plot the full simulation time. You can also specify a smaller range to zoom in.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671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K, M, 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These are channel identifiers taken from </a:t>
                      </a:r>
                      <a:r>
                        <a:rPr lang="en-CA" sz="1400" i="1" dirty="0"/>
                        <a:t>Test_####_lookup.txt</a:t>
                      </a:r>
                      <a:r>
                        <a:rPr lang="en-CA" sz="1400" dirty="0"/>
                        <a:t> file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428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Unit for the Y axis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10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Plot 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2998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94E204-E602-0AB0-042A-407FC0AEE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2EBB3-53FD-F04A-93E7-95C9E662C83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6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SPColours">
      <a:dk1>
        <a:srgbClr val="00376B"/>
      </a:dk1>
      <a:lt1>
        <a:srgbClr val="FFFFFF"/>
      </a:lt1>
      <a:dk2>
        <a:srgbClr val="545454"/>
      </a:dk2>
      <a:lt2>
        <a:srgbClr val="E7E6E6"/>
      </a:lt2>
      <a:accent1>
        <a:srgbClr val="00376B"/>
      </a:accent1>
      <a:accent2>
        <a:srgbClr val="004E8D"/>
      </a:accent2>
      <a:accent3>
        <a:srgbClr val="A5A5A5"/>
      </a:accent3>
      <a:accent4>
        <a:srgbClr val="00AADE"/>
      </a:accent4>
      <a:accent5>
        <a:srgbClr val="2FBFE9"/>
      </a:accent5>
      <a:accent6>
        <a:srgbClr val="BDE2F8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SCAD_creating_reports.potx" id="{60F4F6FF-F5A5-4BC6-8513-9083CFF52750}" vid="{7286A1DD-7896-4531-903A-D94354D08A3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851C5F611B4F4E8A169E1D84CE26F3" ma:contentTypeVersion="1" ma:contentTypeDescription="Create a new document." ma:contentTypeScope="" ma:versionID="11a642aa224b72f34299ce6026900c3b">
  <xsd:schema xmlns:xsd="http://www.w3.org/2001/XMLSchema" xmlns:xs="http://www.w3.org/2001/XMLSchema" xmlns:p="http://schemas.microsoft.com/office/2006/metadata/properties" xmlns:ns2="429a25d7-e7bc-4a27-b6c1-2b8b0b932579" targetNamespace="http://schemas.microsoft.com/office/2006/metadata/properties" ma:root="true" ma:fieldsID="5119d83447bf37d69b926382f2271bbf" ns2:_="">
    <xsd:import namespace="429a25d7-e7bc-4a27-b6c1-2b8b0b932579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a25d7-e7bc-4a27-b6c1-2b8b0b93257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70DD10-1F8B-4925-86DB-6EF469B5C8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a25d7-e7bc-4a27-b6c1-2b8b0b9325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63F1F9-4018-4C71-A6A1-ED62907A9A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9E7E71-D71B-4B65-91D8-8065CC994CCF}">
  <ds:schemaRefs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429a25d7-e7bc-4a27-b6c1-2b8b0b932579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PSCAD_creating_reports</Template>
  <TotalTime>303</TotalTime>
  <Words>727</Words>
  <Application>Microsoft Office PowerPoint</Application>
  <PresentationFormat>On-screen Show (4:3)</PresentationFormat>
  <Paragraphs>123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Cascadia Code ExtraLight</vt:lpstr>
      <vt:lpstr>Courier New</vt:lpstr>
      <vt:lpstr>Wingdings</vt:lpstr>
      <vt:lpstr>Office Theme</vt:lpstr>
      <vt:lpstr>Creating Simulation Results PDFs</vt:lpstr>
      <vt:lpstr>Report Generation - Summary  </vt:lpstr>
      <vt:lpstr>First Time User…</vt:lpstr>
      <vt:lpstr>First Time User…</vt:lpstr>
      <vt:lpstr>First Time User…</vt:lpstr>
      <vt:lpstr>Reporting Scripts Folder</vt:lpstr>
      <vt:lpstr>Test Output files</vt:lpstr>
      <vt:lpstr>Configure Channels</vt:lpstr>
      <vt:lpstr>Graph_configuration.xlsx</vt:lpstr>
      <vt:lpstr>Report Generation  </vt:lpstr>
      <vt:lpstr>Report Generation</vt:lpstr>
      <vt:lpstr>PQ Capability Curve Plot</vt:lpstr>
    </vt:vector>
  </TitlesOfParts>
  <Company>Nova Scotia Power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Ozere, Lynda</dc:creator>
  <cp:lastModifiedBy>Bannerman, Emmanuel</cp:lastModifiedBy>
  <cp:revision>52</cp:revision>
  <dcterms:created xsi:type="dcterms:W3CDTF">2024-06-28T11:53:21Z</dcterms:created>
  <dcterms:modified xsi:type="dcterms:W3CDTF">2025-08-19T15:00:36Z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0x01010024851C5F611B4F4E8A169E1D84CE26F3</vt:lpwstr>
  </property>
</Properties>
</file>